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7" r:id="rId2"/>
    <p:sldId id="259" r:id="rId3"/>
    <p:sldId id="260" r:id="rId4"/>
    <p:sldId id="261" r:id="rId5"/>
    <p:sldId id="264" r:id="rId6"/>
    <p:sldId id="265" r:id="rId7"/>
    <p:sldId id="266" r:id="rId8"/>
    <p:sldId id="267" r:id="rId9"/>
    <p:sldId id="269" r:id="rId10"/>
    <p:sldId id="270" r:id="rId11"/>
    <p:sldId id="322" r:id="rId12"/>
    <p:sldId id="271" r:id="rId13"/>
    <p:sldId id="272" r:id="rId14"/>
    <p:sldId id="273" r:id="rId15"/>
    <p:sldId id="274" r:id="rId16"/>
    <p:sldId id="276" r:id="rId17"/>
    <p:sldId id="281" r:id="rId18"/>
    <p:sldId id="282" r:id="rId19"/>
    <p:sldId id="283" r:id="rId20"/>
    <p:sldId id="277" r:id="rId21"/>
    <p:sldId id="323" r:id="rId22"/>
    <p:sldId id="278" r:id="rId23"/>
    <p:sldId id="279" r:id="rId24"/>
    <p:sldId id="280" r:id="rId25"/>
    <p:sldId id="324" r:id="rId26"/>
    <p:sldId id="284" r:id="rId27"/>
    <p:sldId id="285" r:id="rId28"/>
    <p:sldId id="286" r:id="rId29"/>
    <p:sldId id="287" r:id="rId30"/>
    <p:sldId id="288" r:id="rId31"/>
    <p:sldId id="289" r:id="rId32"/>
    <p:sldId id="291" r:id="rId33"/>
    <p:sldId id="294" r:id="rId34"/>
    <p:sldId id="292" r:id="rId35"/>
    <p:sldId id="296" r:id="rId36"/>
    <p:sldId id="297" r:id="rId37"/>
    <p:sldId id="298" r:id="rId38"/>
    <p:sldId id="299" r:id="rId39"/>
    <p:sldId id="301" r:id="rId40"/>
    <p:sldId id="302" r:id="rId41"/>
    <p:sldId id="303" r:id="rId42"/>
    <p:sldId id="304" r:id="rId43"/>
    <p:sldId id="309" r:id="rId44"/>
    <p:sldId id="305" r:id="rId45"/>
    <p:sldId id="306" r:id="rId46"/>
    <p:sldId id="308" r:id="rId47"/>
    <p:sldId id="325" r:id="rId48"/>
    <p:sldId id="310" r:id="rId49"/>
    <p:sldId id="311" r:id="rId50"/>
    <p:sldId id="315" r:id="rId51"/>
    <p:sldId id="321" r:id="rId52"/>
    <p:sldId id="312" r:id="rId53"/>
    <p:sldId id="316" r:id="rId54"/>
    <p:sldId id="319" r:id="rId55"/>
    <p:sldId id="313" r:id="rId56"/>
    <p:sldId id="317" r:id="rId57"/>
    <p:sldId id="320" r:id="rId58"/>
    <p:sldId id="314" r:id="rId59"/>
    <p:sldId id="318" r:id="rId60"/>
    <p:sldId id="326" r:id="rId61"/>
    <p:sldId id="327" r:id="rId6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8B2038-5C5C-44DF-B9D9-9A4EED9AA0FD}" v="14" dt="2024-07-30T00:52:20.6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94660"/>
  </p:normalViewPr>
  <p:slideViewPr>
    <p:cSldViewPr snapToGrid="0">
      <p:cViewPr>
        <p:scale>
          <a:sx n="38" d="100"/>
          <a:sy n="38" d="100"/>
        </p:scale>
        <p:origin x="4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悠斗 渡辺" userId="7301ec9286ea8034" providerId="LiveId" clId="{C074E7D1-8091-4F94-9015-05D221A5A671}"/>
    <pc:docChg chg="undo redo custSel addSld delSld modSld sldOrd">
      <pc:chgData name="悠斗 渡辺" userId="7301ec9286ea8034" providerId="LiveId" clId="{C074E7D1-8091-4F94-9015-05D221A5A671}" dt="2024-07-28T12:12:23.045" v="7786"/>
      <pc:docMkLst>
        <pc:docMk/>
      </pc:docMkLst>
      <pc:sldChg chg="del">
        <pc:chgData name="悠斗 渡辺" userId="7301ec9286ea8034" providerId="LiveId" clId="{C074E7D1-8091-4F94-9015-05D221A5A671}" dt="2024-07-21T04:36:28.597" v="1" actId="47"/>
        <pc:sldMkLst>
          <pc:docMk/>
          <pc:sldMk cId="1828162604" sldId="256"/>
        </pc:sldMkLst>
      </pc:sldChg>
      <pc:sldChg chg="addSp delSp modSp add mod">
        <pc:chgData name="悠斗 渡辺" userId="7301ec9286ea8034" providerId="LiveId" clId="{C074E7D1-8091-4F94-9015-05D221A5A671}" dt="2024-07-24T18:45:37.019" v="7736"/>
        <pc:sldMkLst>
          <pc:docMk/>
          <pc:sldMk cId="2823534808" sldId="257"/>
        </pc:sldMkLst>
        <pc:spChg chg="mod">
          <ac:chgData name="悠斗 渡辺" userId="7301ec9286ea8034" providerId="LiveId" clId="{C074E7D1-8091-4F94-9015-05D221A5A671}" dt="2024-07-24T18:45:35.884" v="7734" actId="20577"/>
          <ac:spMkLst>
            <pc:docMk/>
            <pc:sldMk cId="2823534808" sldId="257"/>
            <ac:spMk id="3" creationId="{409E161B-E571-E3FD-9D58-836B4D3986DB}"/>
          </ac:spMkLst>
        </pc:spChg>
        <pc:spChg chg="add del mod">
          <ac:chgData name="悠斗 渡辺" userId="7301ec9286ea8034" providerId="LiveId" clId="{C074E7D1-8091-4F94-9015-05D221A5A671}" dt="2024-07-24T18:45:37.019" v="7736"/>
          <ac:spMkLst>
            <pc:docMk/>
            <pc:sldMk cId="2823534808" sldId="257"/>
            <ac:spMk id="4" creationId="{955FDD0D-21A5-DB8C-14DB-E5DE175DD13B}"/>
          </ac:spMkLst>
        </pc:spChg>
      </pc:sldChg>
      <pc:sldChg chg="add">
        <pc:chgData name="悠斗 渡辺" userId="7301ec9286ea8034" providerId="LiveId" clId="{C074E7D1-8091-4F94-9015-05D221A5A671}" dt="2024-07-21T04:36:48.321" v="2"/>
        <pc:sldMkLst>
          <pc:docMk/>
          <pc:sldMk cId="3908590312" sldId="259"/>
        </pc:sldMkLst>
      </pc:sldChg>
      <pc:sldChg chg="modSp add mod">
        <pc:chgData name="悠斗 渡辺" userId="7301ec9286ea8034" providerId="LiveId" clId="{C074E7D1-8091-4F94-9015-05D221A5A671}" dt="2024-07-24T18:45:57.619" v="7738"/>
        <pc:sldMkLst>
          <pc:docMk/>
          <pc:sldMk cId="3772003432" sldId="260"/>
        </pc:sldMkLst>
        <pc:spChg chg="mod">
          <ac:chgData name="悠斗 渡辺" userId="7301ec9286ea8034" providerId="LiveId" clId="{C074E7D1-8091-4F94-9015-05D221A5A671}" dt="2024-07-23T09:55:53.659" v="979"/>
          <ac:spMkLst>
            <pc:docMk/>
            <pc:sldMk cId="3772003432" sldId="260"/>
            <ac:spMk id="13" creationId="{5D42F2D0-86E4-066F-E7B0-37BC76FFD14A}"/>
          </ac:spMkLst>
        </pc:spChg>
        <pc:graphicFrameChg chg="mod">
          <ac:chgData name="悠斗 渡辺" userId="7301ec9286ea8034" providerId="LiveId" clId="{C074E7D1-8091-4F94-9015-05D221A5A671}" dt="2024-07-24T18:45:57.619" v="7738"/>
          <ac:graphicFrameMkLst>
            <pc:docMk/>
            <pc:sldMk cId="3772003432" sldId="260"/>
            <ac:graphicFrameMk id="12" creationId="{9654B60C-B797-D37D-498D-22F3F1F3DCDD}"/>
          </ac:graphicFrameMkLst>
        </pc:graphicFrameChg>
      </pc:sldChg>
      <pc:sldChg chg="addSp modSp add mod">
        <pc:chgData name="悠斗 渡辺" userId="7301ec9286ea8034" providerId="LiveId" clId="{C074E7D1-8091-4F94-9015-05D221A5A671}" dt="2024-07-23T09:58:11.959" v="981" actId="1076"/>
        <pc:sldMkLst>
          <pc:docMk/>
          <pc:sldMk cId="3908399247" sldId="261"/>
        </pc:sldMkLst>
        <pc:picChg chg="add mod">
          <ac:chgData name="悠斗 渡辺" userId="7301ec9286ea8034" providerId="LiveId" clId="{C074E7D1-8091-4F94-9015-05D221A5A671}" dt="2024-07-23T09:58:11.959" v="981" actId="1076"/>
          <ac:picMkLst>
            <pc:docMk/>
            <pc:sldMk cId="3908399247" sldId="261"/>
            <ac:picMk id="5" creationId="{1DC00D9F-0702-90D0-13A1-FA9393298458}"/>
          </ac:picMkLst>
        </pc:picChg>
      </pc:sldChg>
      <pc:sldChg chg="addSp delSp modSp add mod">
        <pc:chgData name="悠斗 渡辺" userId="7301ec9286ea8034" providerId="LiveId" clId="{C074E7D1-8091-4F94-9015-05D221A5A671}" dt="2024-07-23T09:35:49.840" v="705" actId="1076"/>
        <pc:sldMkLst>
          <pc:docMk/>
          <pc:sldMk cId="439907315" sldId="264"/>
        </pc:sldMkLst>
        <pc:spChg chg="add del mod">
          <ac:chgData name="悠斗 渡辺" userId="7301ec9286ea8034" providerId="LiveId" clId="{C074E7D1-8091-4F94-9015-05D221A5A671}" dt="2024-07-23T09:35:38.267" v="702" actId="478"/>
          <ac:spMkLst>
            <pc:docMk/>
            <pc:sldMk cId="439907315" sldId="264"/>
            <ac:spMk id="3" creationId="{B68DEBC7-7E1D-823C-3A5E-67B1FA57D4EE}"/>
          </ac:spMkLst>
        </pc:spChg>
        <pc:spChg chg="mod">
          <ac:chgData name="悠斗 渡辺" userId="7301ec9286ea8034" providerId="LiveId" clId="{C074E7D1-8091-4F94-9015-05D221A5A671}" dt="2024-07-23T09:35:49.840" v="705" actId="1076"/>
          <ac:spMkLst>
            <pc:docMk/>
            <pc:sldMk cId="439907315" sldId="264"/>
            <ac:spMk id="4" creationId="{D82CA142-6A19-8E7C-D05A-D784488FE4D7}"/>
          </ac:spMkLst>
        </pc:spChg>
        <pc:graphicFrameChg chg="add mod">
          <ac:chgData name="悠斗 渡辺" userId="7301ec9286ea8034" providerId="LiveId" clId="{C074E7D1-8091-4F94-9015-05D221A5A671}" dt="2024-07-23T09:35:44.339" v="704" actId="1076"/>
          <ac:graphicFrameMkLst>
            <pc:docMk/>
            <pc:sldMk cId="439907315" sldId="264"/>
            <ac:graphicFrameMk id="2" creationId="{621229A5-D8EE-348B-A8E8-F4EC8B7BE6BC}"/>
          </ac:graphicFrameMkLst>
        </pc:graphicFrameChg>
        <pc:graphicFrameChg chg="del">
          <ac:chgData name="悠斗 渡辺" userId="7301ec9286ea8034" providerId="LiveId" clId="{C074E7D1-8091-4F94-9015-05D221A5A671}" dt="2024-07-23T09:35:40.052" v="703" actId="478"/>
          <ac:graphicFrameMkLst>
            <pc:docMk/>
            <pc:sldMk cId="439907315" sldId="264"/>
            <ac:graphicFrameMk id="5" creationId="{7B440309-E374-A5EF-AFE5-07FE710CC060}"/>
          </ac:graphicFrameMkLst>
        </pc:graphicFrameChg>
      </pc:sldChg>
      <pc:sldChg chg="addSp modSp add mod">
        <pc:chgData name="悠斗 渡辺" userId="7301ec9286ea8034" providerId="LiveId" clId="{C074E7D1-8091-4F94-9015-05D221A5A671}" dt="2024-07-24T18:46:31.410" v="7740" actId="14100"/>
        <pc:sldMkLst>
          <pc:docMk/>
          <pc:sldMk cId="3222659474" sldId="265"/>
        </pc:sldMkLst>
        <pc:spChg chg="add mod">
          <ac:chgData name="悠斗 渡辺" userId="7301ec9286ea8034" providerId="LiveId" clId="{C074E7D1-8091-4F94-9015-05D221A5A671}" dt="2024-07-24T18:46:31.410" v="7740" actId="14100"/>
          <ac:spMkLst>
            <pc:docMk/>
            <pc:sldMk cId="3222659474" sldId="265"/>
            <ac:spMk id="3" creationId="{855CD17A-C14A-0A92-7DAA-E06172DD8941}"/>
          </ac:spMkLst>
        </pc:spChg>
        <pc:graphicFrameChg chg="mod">
          <ac:chgData name="悠斗 渡辺" userId="7301ec9286ea8034" providerId="LiveId" clId="{C074E7D1-8091-4F94-9015-05D221A5A671}" dt="2024-07-23T09:59:03.119" v="982" actId="1076"/>
          <ac:graphicFrameMkLst>
            <pc:docMk/>
            <pc:sldMk cId="3222659474" sldId="265"/>
            <ac:graphicFrameMk id="4" creationId="{E63E3ADA-DD35-9308-53E4-00704E07CCFA}"/>
          </ac:graphicFrameMkLst>
        </pc:graphicFrameChg>
      </pc:sldChg>
      <pc:sldChg chg="addSp delSp modSp add mod">
        <pc:chgData name="悠斗 渡辺" userId="7301ec9286ea8034" providerId="LiveId" clId="{C074E7D1-8091-4F94-9015-05D221A5A671}" dt="2024-07-23T10:04:06.877" v="1295"/>
        <pc:sldMkLst>
          <pc:docMk/>
          <pc:sldMk cId="3785520005" sldId="266"/>
        </pc:sldMkLst>
        <pc:spChg chg="mod">
          <ac:chgData name="悠斗 渡辺" userId="7301ec9286ea8034" providerId="LiveId" clId="{C074E7D1-8091-4F94-9015-05D221A5A671}" dt="2024-07-23T10:04:06.877" v="1295"/>
          <ac:spMkLst>
            <pc:docMk/>
            <pc:sldMk cId="3785520005" sldId="266"/>
            <ac:spMk id="4" creationId="{CAACCD86-F6B8-60E4-E9F6-3DCC252A4A9E}"/>
          </ac:spMkLst>
        </pc:spChg>
        <pc:picChg chg="add del">
          <ac:chgData name="悠斗 渡辺" userId="7301ec9286ea8034" providerId="LiveId" clId="{C074E7D1-8091-4F94-9015-05D221A5A671}" dt="2024-07-23T09:47:51.571" v="722" actId="22"/>
          <ac:picMkLst>
            <pc:docMk/>
            <pc:sldMk cId="3785520005" sldId="266"/>
            <ac:picMk id="6" creationId="{87C737FE-1EC7-5077-6556-0B36D5B99176}"/>
          </ac:picMkLst>
        </pc:picChg>
      </pc:sldChg>
      <pc:sldChg chg="addSp modSp add mod">
        <pc:chgData name="悠斗 渡辺" userId="7301ec9286ea8034" providerId="LiveId" clId="{C074E7D1-8091-4F94-9015-05D221A5A671}" dt="2024-07-22T14:32:00.160" v="74" actId="1076"/>
        <pc:sldMkLst>
          <pc:docMk/>
          <pc:sldMk cId="3525331527" sldId="267"/>
        </pc:sldMkLst>
        <pc:picChg chg="add mod">
          <ac:chgData name="悠斗 渡辺" userId="7301ec9286ea8034" providerId="LiveId" clId="{C074E7D1-8091-4F94-9015-05D221A5A671}" dt="2024-07-22T14:32:00.160" v="74" actId="1076"/>
          <ac:picMkLst>
            <pc:docMk/>
            <pc:sldMk cId="3525331527" sldId="267"/>
            <ac:picMk id="5" creationId="{4C58EE92-ABCD-150C-2B45-DD830AA8409E}"/>
          </ac:picMkLst>
        </pc:picChg>
      </pc:sldChg>
      <pc:sldChg chg="add">
        <pc:chgData name="悠斗 渡辺" userId="7301ec9286ea8034" providerId="LiveId" clId="{C074E7D1-8091-4F94-9015-05D221A5A671}" dt="2024-07-21T04:39:19.919" v="9"/>
        <pc:sldMkLst>
          <pc:docMk/>
          <pc:sldMk cId="1632965123" sldId="269"/>
        </pc:sldMkLst>
      </pc:sldChg>
      <pc:sldChg chg="add">
        <pc:chgData name="悠斗 渡辺" userId="7301ec9286ea8034" providerId="LiveId" clId="{C074E7D1-8091-4F94-9015-05D221A5A671}" dt="2024-07-21T04:39:27.103" v="10"/>
        <pc:sldMkLst>
          <pc:docMk/>
          <pc:sldMk cId="3645370988" sldId="270"/>
        </pc:sldMkLst>
      </pc:sldChg>
      <pc:sldChg chg="add">
        <pc:chgData name="悠斗 渡辺" userId="7301ec9286ea8034" providerId="LiveId" clId="{C074E7D1-8091-4F94-9015-05D221A5A671}" dt="2024-07-21T04:39:35.945" v="11"/>
        <pc:sldMkLst>
          <pc:docMk/>
          <pc:sldMk cId="1107768020" sldId="271"/>
        </pc:sldMkLst>
      </pc:sldChg>
      <pc:sldChg chg="add">
        <pc:chgData name="悠斗 渡辺" userId="7301ec9286ea8034" providerId="LiveId" clId="{C074E7D1-8091-4F94-9015-05D221A5A671}" dt="2024-07-21T04:39:43.385" v="12"/>
        <pc:sldMkLst>
          <pc:docMk/>
          <pc:sldMk cId="1726830864" sldId="272"/>
        </pc:sldMkLst>
      </pc:sldChg>
      <pc:sldChg chg="modSp add mod">
        <pc:chgData name="悠斗 渡辺" userId="7301ec9286ea8034" providerId="LiveId" clId="{C074E7D1-8091-4F94-9015-05D221A5A671}" dt="2024-07-23T15:52:24.790" v="1951" actId="255"/>
        <pc:sldMkLst>
          <pc:docMk/>
          <pc:sldMk cId="557518545" sldId="273"/>
        </pc:sldMkLst>
        <pc:spChg chg="mod">
          <ac:chgData name="悠斗 渡辺" userId="7301ec9286ea8034" providerId="LiveId" clId="{C074E7D1-8091-4F94-9015-05D221A5A671}" dt="2024-07-23T10:04:54.719" v="1299" actId="14100"/>
          <ac:spMkLst>
            <pc:docMk/>
            <pc:sldMk cId="557518545" sldId="273"/>
            <ac:spMk id="3" creationId="{55839E45-9000-0A64-4A7C-45008579C3B4}"/>
          </ac:spMkLst>
        </pc:spChg>
        <pc:spChg chg="mod">
          <ac:chgData name="悠斗 渡辺" userId="7301ec9286ea8034" providerId="LiveId" clId="{C074E7D1-8091-4F94-9015-05D221A5A671}" dt="2024-07-23T15:52:24.790" v="1951" actId="255"/>
          <ac:spMkLst>
            <pc:docMk/>
            <pc:sldMk cId="557518545" sldId="273"/>
            <ac:spMk id="4" creationId="{7E497055-2108-D815-7BC4-20788A90498C}"/>
          </ac:spMkLst>
        </pc:spChg>
        <pc:graphicFrameChg chg="mod">
          <ac:chgData name="悠斗 渡辺" userId="7301ec9286ea8034" providerId="LiveId" clId="{C074E7D1-8091-4F94-9015-05D221A5A671}" dt="2024-07-23T10:05:12.708" v="1304" actId="14100"/>
          <ac:graphicFrameMkLst>
            <pc:docMk/>
            <pc:sldMk cId="557518545" sldId="273"/>
            <ac:graphicFrameMk id="2" creationId="{F9DA3AB5-3567-4561-A202-407D2E865487}"/>
          </ac:graphicFrameMkLst>
        </pc:graphicFrameChg>
      </pc:sldChg>
      <pc:sldChg chg="addSp modSp add mod">
        <pc:chgData name="悠斗 渡辺" userId="7301ec9286ea8034" providerId="LiveId" clId="{C074E7D1-8091-4F94-9015-05D221A5A671}" dt="2024-07-22T14:50:05.986" v="121" actId="1035"/>
        <pc:sldMkLst>
          <pc:docMk/>
          <pc:sldMk cId="46019063" sldId="274"/>
        </pc:sldMkLst>
        <pc:picChg chg="add mod">
          <ac:chgData name="悠斗 渡辺" userId="7301ec9286ea8034" providerId="LiveId" clId="{C074E7D1-8091-4F94-9015-05D221A5A671}" dt="2024-07-22T14:50:05.986" v="121" actId="1035"/>
          <ac:picMkLst>
            <pc:docMk/>
            <pc:sldMk cId="46019063" sldId="274"/>
            <ac:picMk id="4" creationId="{4946350A-61FE-9194-093E-E55A8F69F759}"/>
          </ac:picMkLst>
        </pc:picChg>
      </pc:sldChg>
      <pc:sldChg chg="add del">
        <pc:chgData name="悠斗 渡辺" userId="7301ec9286ea8034" providerId="LiveId" clId="{C074E7D1-8091-4F94-9015-05D221A5A671}" dt="2024-07-21T04:40:11.223" v="16" actId="47"/>
        <pc:sldMkLst>
          <pc:docMk/>
          <pc:sldMk cId="4219695528" sldId="275"/>
        </pc:sldMkLst>
      </pc:sldChg>
      <pc:sldChg chg="modSp add mod">
        <pc:chgData name="悠斗 渡辺" userId="7301ec9286ea8034" providerId="LiveId" clId="{C074E7D1-8091-4F94-9015-05D221A5A671}" dt="2024-07-23T16:03:52.113" v="1957" actId="14100"/>
        <pc:sldMkLst>
          <pc:docMk/>
          <pc:sldMk cId="1269802696" sldId="276"/>
        </pc:sldMkLst>
        <pc:graphicFrameChg chg="mod">
          <ac:chgData name="悠斗 渡辺" userId="7301ec9286ea8034" providerId="LiveId" clId="{C074E7D1-8091-4F94-9015-05D221A5A671}" dt="2024-07-23T16:03:52.113" v="1957" actId="14100"/>
          <ac:graphicFrameMkLst>
            <pc:docMk/>
            <pc:sldMk cId="1269802696" sldId="276"/>
            <ac:graphicFrameMk id="4" creationId="{EC8B94F4-DD43-8A9D-4D40-D0EF2615855C}"/>
          </ac:graphicFrameMkLst>
        </pc:graphicFrameChg>
      </pc:sldChg>
      <pc:sldChg chg="addSp delSp modSp add mod ord">
        <pc:chgData name="悠斗 渡辺" userId="7301ec9286ea8034" providerId="LiveId" clId="{C074E7D1-8091-4F94-9015-05D221A5A671}" dt="2024-07-23T16:22:34.897" v="1959"/>
        <pc:sldMkLst>
          <pc:docMk/>
          <pc:sldMk cId="3915303053" sldId="277"/>
        </pc:sldMkLst>
        <pc:picChg chg="add del mod">
          <ac:chgData name="悠斗 渡辺" userId="7301ec9286ea8034" providerId="LiveId" clId="{C074E7D1-8091-4F94-9015-05D221A5A671}" dt="2024-07-22T14:30:28.983" v="68" actId="478"/>
          <ac:picMkLst>
            <pc:docMk/>
            <pc:sldMk cId="3915303053" sldId="277"/>
            <ac:picMk id="3" creationId="{31658831-E975-235E-A334-09945ADC2CC7}"/>
          </ac:picMkLst>
        </pc:picChg>
        <pc:picChg chg="add mod">
          <ac:chgData name="悠斗 渡辺" userId="7301ec9286ea8034" providerId="LiveId" clId="{C074E7D1-8091-4F94-9015-05D221A5A671}" dt="2024-07-22T14:51:39.991" v="127" actId="1036"/>
          <ac:picMkLst>
            <pc:docMk/>
            <pc:sldMk cId="3915303053" sldId="277"/>
            <ac:picMk id="6" creationId="{602727CE-DEB5-7F5B-6164-0E80E917E8B5}"/>
          </ac:picMkLst>
        </pc:picChg>
      </pc:sldChg>
      <pc:sldChg chg="addSp modSp add mod">
        <pc:chgData name="悠斗 渡辺" userId="7301ec9286ea8034" providerId="LiveId" clId="{C074E7D1-8091-4F94-9015-05D221A5A671}" dt="2024-07-23T16:38:55.262" v="2437"/>
        <pc:sldMkLst>
          <pc:docMk/>
          <pc:sldMk cId="1443805758" sldId="278"/>
        </pc:sldMkLst>
        <pc:spChg chg="mod">
          <ac:chgData name="悠斗 渡辺" userId="7301ec9286ea8034" providerId="LiveId" clId="{C074E7D1-8091-4F94-9015-05D221A5A671}" dt="2024-07-23T16:38:55.262" v="2437"/>
          <ac:spMkLst>
            <pc:docMk/>
            <pc:sldMk cId="1443805758" sldId="278"/>
            <ac:spMk id="2" creationId="{F41EE6C1-4BE0-B98B-23C4-FE0CF493ADCF}"/>
          </ac:spMkLst>
        </pc:spChg>
        <pc:picChg chg="add mod">
          <ac:chgData name="悠斗 渡辺" userId="7301ec9286ea8034" providerId="LiveId" clId="{C074E7D1-8091-4F94-9015-05D221A5A671}" dt="2024-07-23T16:38:00.407" v="2415" actId="1076"/>
          <ac:picMkLst>
            <pc:docMk/>
            <pc:sldMk cId="1443805758" sldId="278"/>
            <ac:picMk id="3" creationId="{0F6F59E8-8D3E-8C21-CC30-530B0DB2E134}"/>
          </ac:picMkLst>
        </pc:picChg>
      </pc:sldChg>
      <pc:sldChg chg="addSp modSp add mod">
        <pc:chgData name="悠斗 渡辺" userId="7301ec9286ea8034" providerId="LiveId" clId="{C074E7D1-8091-4F94-9015-05D221A5A671}" dt="2024-07-22T14:51:47.372" v="130"/>
        <pc:sldMkLst>
          <pc:docMk/>
          <pc:sldMk cId="2066417354" sldId="279"/>
        </pc:sldMkLst>
        <pc:spChg chg="add mod">
          <ac:chgData name="悠斗 渡辺" userId="7301ec9286ea8034" providerId="LiveId" clId="{C074E7D1-8091-4F94-9015-05D221A5A671}" dt="2024-07-22T14:33:12.978" v="104" actId="1076"/>
          <ac:spMkLst>
            <pc:docMk/>
            <pc:sldMk cId="2066417354" sldId="279"/>
            <ac:spMk id="4" creationId="{3B1B67D4-BBE6-F3A8-31B4-D0223B0595DA}"/>
          </ac:spMkLst>
        </pc:spChg>
        <pc:picChg chg="add mod">
          <ac:chgData name="悠斗 渡辺" userId="7301ec9286ea8034" providerId="LiveId" clId="{C074E7D1-8091-4F94-9015-05D221A5A671}" dt="2024-07-22T14:51:47.372" v="130"/>
          <ac:picMkLst>
            <pc:docMk/>
            <pc:sldMk cId="2066417354" sldId="279"/>
            <ac:picMk id="5" creationId="{F1916AC7-EC9D-94AC-6C34-A443D2AF9F30}"/>
          </ac:picMkLst>
        </pc:picChg>
      </pc:sldChg>
      <pc:sldChg chg="addSp delSp modSp add mod ord">
        <pc:chgData name="悠斗 渡辺" userId="7301ec9286ea8034" providerId="LiveId" clId="{C074E7D1-8091-4F94-9015-05D221A5A671}" dt="2024-07-23T17:21:58.645" v="3609" actId="20577"/>
        <pc:sldMkLst>
          <pc:docMk/>
          <pc:sldMk cId="3684869432" sldId="280"/>
        </pc:sldMkLst>
        <pc:spChg chg="mod">
          <ac:chgData name="悠斗 渡辺" userId="7301ec9286ea8034" providerId="LiveId" clId="{C074E7D1-8091-4F94-9015-05D221A5A671}" dt="2024-07-23T17:21:58.645" v="3609" actId="20577"/>
          <ac:spMkLst>
            <pc:docMk/>
            <pc:sldMk cId="3684869432" sldId="280"/>
            <ac:spMk id="2" creationId="{5351B90B-981B-D539-3C12-DDA4706E69A9}"/>
          </ac:spMkLst>
        </pc:spChg>
        <pc:spChg chg="add mod">
          <ac:chgData name="悠斗 渡辺" userId="7301ec9286ea8034" providerId="LiveId" clId="{C074E7D1-8091-4F94-9015-05D221A5A671}" dt="2024-07-22T14:33:28.120" v="107" actId="255"/>
          <ac:spMkLst>
            <pc:docMk/>
            <pc:sldMk cId="3684869432" sldId="280"/>
            <ac:spMk id="6" creationId="{40EC71E8-8A7D-0824-2A1A-5D107DCF24C8}"/>
          </ac:spMkLst>
        </pc:spChg>
        <pc:picChg chg="add del">
          <ac:chgData name="悠斗 渡辺" userId="7301ec9286ea8034" providerId="LiveId" clId="{C074E7D1-8091-4F94-9015-05D221A5A671}" dt="2024-07-22T14:33:09.535" v="103" actId="22"/>
          <ac:picMkLst>
            <pc:docMk/>
            <pc:sldMk cId="3684869432" sldId="280"/>
            <ac:picMk id="4" creationId="{45CED0E9-E421-9105-F110-58CECEF29415}"/>
          </ac:picMkLst>
        </pc:picChg>
        <pc:picChg chg="add mod">
          <ac:chgData name="悠斗 渡辺" userId="7301ec9286ea8034" providerId="LiveId" clId="{C074E7D1-8091-4F94-9015-05D221A5A671}" dt="2024-07-23T17:21:19.367" v="3547" actId="1076"/>
          <ac:picMkLst>
            <pc:docMk/>
            <pc:sldMk cId="3684869432" sldId="280"/>
            <ac:picMk id="7" creationId="{B2E9EF9E-D0EF-4C14-30C1-557B5F4E8028}"/>
          </ac:picMkLst>
        </pc:picChg>
      </pc:sldChg>
      <pc:sldChg chg="modSp add">
        <pc:chgData name="悠斗 渡辺" userId="7301ec9286ea8034" providerId="LiveId" clId="{C074E7D1-8091-4F94-9015-05D221A5A671}" dt="2024-07-24T17:39:31.713" v="6508" actId="20577"/>
        <pc:sldMkLst>
          <pc:docMk/>
          <pc:sldMk cId="666843387" sldId="281"/>
        </pc:sldMkLst>
        <pc:spChg chg="mod">
          <ac:chgData name="悠斗 渡辺" userId="7301ec9286ea8034" providerId="LiveId" clId="{C074E7D1-8091-4F94-9015-05D221A5A671}" dt="2024-07-24T17:39:31.713" v="6508" actId="20577"/>
          <ac:spMkLst>
            <pc:docMk/>
            <pc:sldMk cId="666843387" sldId="281"/>
            <ac:spMk id="7" creationId="{0B86C89C-CD5F-FBD9-B245-C36225853336}"/>
          </ac:spMkLst>
        </pc:spChg>
      </pc:sldChg>
      <pc:sldChg chg="addSp delSp modSp add mod ord">
        <pc:chgData name="悠斗 渡辺" userId="7301ec9286ea8034" providerId="LiveId" clId="{C074E7D1-8091-4F94-9015-05D221A5A671}" dt="2024-07-24T18:47:26.930" v="7751"/>
        <pc:sldMkLst>
          <pc:docMk/>
          <pc:sldMk cId="3949586660" sldId="282"/>
        </pc:sldMkLst>
        <pc:spChg chg="add del mod">
          <ac:chgData name="悠斗 渡辺" userId="7301ec9286ea8034" providerId="LiveId" clId="{C074E7D1-8091-4F94-9015-05D221A5A671}" dt="2024-07-24T18:47:26.930" v="7751"/>
          <ac:spMkLst>
            <pc:docMk/>
            <pc:sldMk cId="3949586660" sldId="282"/>
            <ac:spMk id="4" creationId="{D0165521-8E5F-0F1C-554A-E463BC4992DC}"/>
          </ac:spMkLst>
        </pc:spChg>
        <pc:spChg chg="mod">
          <ac:chgData name="悠斗 渡辺" userId="7301ec9286ea8034" providerId="LiveId" clId="{C074E7D1-8091-4F94-9015-05D221A5A671}" dt="2024-07-24T18:47:23.193" v="7749" actId="14100"/>
          <ac:spMkLst>
            <pc:docMk/>
            <pc:sldMk cId="3949586660" sldId="282"/>
            <ac:spMk id="5" creationId="{BBCCF9EA-9A24-FCA4-8585-4EAAFA855409}"/>
          </ac:spMkLst>
        </pc:spChg>
      </pc:sldChg>
      <pc:sldChg chg="addSp delSp modSp add mod">
        <pc:chgData name="悠斗 渡辺" userId="7301ec9286ea8034" providerId="LiveId" clId="{C074E7D1-8091-4F94-9015-05D221A5A671}" dt="2024-07-24T18:47:41.049" v="7752" actId="478"/>
        <pc:sldMkLst>
          <pc:docMk/>
          <pc:sldMk cId="3373809519" sldId="283"/>
        </pc:sldMkLst>
        <pc:spChg chg="add del mod">
          <ac:chgData name="悠斗 渡辺" userId="7301ec9286ea8034" providerId="LiveId" clId="{C074E7D1-8091-4F94-9015-05D221A5A671}" dt="2024-07-24T18:47:41.049" v="7752" actId="478"/>
          <ac:spMkLst>
            <pc:docMk/>
            <pc:sldMk cId="3373809519" sldId="283"/>
            <ac:spMk id="5" creationId="{B1B435AC-78D5-2280-9C02-ABC620E7B9C9}"/>
          </ac:spMkLst>
        </pc:spChg>
      </pc:sldChg>
      <pc:sldChg chg="addSp delSp modSp add mod">
        <pc:chgData name="悠斗 渡辺" userId="7301ec9286ea8034" providerId="LiveId" clId="{C074E7D1-8091-4F94-9015-05D221A5A671}" dt="2024-07-23T17:29:53.778" v="3632" actId="20577"/>
        <pc:sldMkLst>
          <pc:docMk/>
          <pc:sldMk cId="3541503805" sldId="284"/>
        </pc:sldMkLst>
        <pc:spChg chg="mod">
          <ac:chgData name="悠斗 渡辺" userId="7301ec9286ea8034" providerId="LiveId" clId="{C074E7D1-8091-4F94-9015-05D221A5A671}" dt="2024-07-23T17:29:53.778" v="3632" actId="20577"/>
          <ac:spMkLst>
            <pc:docMk/>
            <pc:sldMk cId="3541503805" sldId="284"/>
            <ac:spMk id="3" creationId="{030E7F82-0359-6D58-3E91-D7ADA665AC7E}"/>
          </ac:spMkLst>
        </pc:spChg>
        <pc:graphicFrameChg chg="del">
          <ac:chgData name="悠斗 渡辺" userId="7301ec9286ea8034" providerId="LiveId" clId="{C074E7D1-8091-4F94-9015-05D221A5A671}" dt="2024-07-23T17:27:30.218" v="3616" actId="478"/>
          <ac:graphicFrameMkLst>
            <pc:docMk/>
            <pc:sldMk cId="3541503805" sldId="284"/>
            <ac:graphicFrameMk id="2" creationId="{445E925C-C7F4-5DD5-8CEA-5FE486FF4F6C}"/>
          </ac:graphicFrameMkLst>
        </pc:graphicFrameChg>
        <pc:graphicFrameChg chg="add mod">
          <ac:chgData name="悠斗 渡辺" userId="7301ec9286ea8034" providerId="LiveId" clId="{C074E7D1-8091-4F94-9015-05D221A5A671}" dt="2024-07-23T17:29:45.265" v="3620" actId="1076"/>
          <ac:graphicFrameMkLst>
            <pc:docMk/>
            <pc:sldMk cId="3541503805" sldId="284"/>
            <ac:graphicFrameMk id="4" creationId="{9EAA83F7-C9C8-3B06-5A6E-196304FB7F2E}"/>
          </ac:graphicFrameMkLst>
        </pc:graphicFrameChg>
      </pc:sldChg>
      <pc:sldChg chg="addSp delSp modSp add mod">
        <pc:chgData name="悠斗 渡辺" userId="7301ec9286ea8034" providerId="LiveId" clId="{C074E7D1-8091-4F94-9015-05D221A5A671}" dt="2024-07-23T17:31:57.243" v="3668" actId="1076"/>
        <pc:sldMkLst>
          <pc:docMk/>
          <pc:sldMk cId="3945767257" sldId="285"/>
        </pc:sldMkLst>
        <pc:spChg chg="mod">
          <ac:chgData name="悠斗 渡辺" userId="7301ec9286ea8034" providerId="LiveId" clId="{C074E7D1-8091-4F94-9015-05D221A5A671}" dt="2024-07-23T17:30:15.680" v="3663" actId="255"/>
          <ac:spMkLst>
            <pc:docMk/>
            <pc:sldMk cId="3945767257" sldId="285"/>
            <ac:spMk id="4" creationId="{BA61D913-BE76-D944-AC5A-05F421BE1692}"/>
          </ac:spMkLst>
        </pc:spChg>
        <pc:graphicFrameChg chg="del">
          <ac:chgData name="悠斗 渡辺" userId="7301ec9286ea8034" providerId="LiveId" clId="{C074E7D1-8091-4F94-9015-05D221A5A671}" dt="2024-07-23T17:30:17.300" v="3664" actId="478"/>
          <ac:graphicFrameMkLst>
            <pc:docMk/>
            <pc:sldMk cId="3945767257" sldId="285"/>
            <ac:graphicFrameMk id="2" creationId="{2906BFA5-1249-8D71-EA25-0A19B2DC19FC}"/>
          </ac:graphicFrameMkLst>
        </pc:graphicFrameChg>
        <pc:graphicFrameChg chg="add mod">
          <ac:chgData name="悠斗 渡辺" userId="7301ec9286ea8034" providerId="LiveId" clId="{C074E7D1-8091-4F94-9015-05D221A5A671}" dt="2024-07-23T17:31:57.243" v="3668" actId="1076"/>
          <ac:graphicFrameMkLst>
            <pc:docMk/>
            <pc:sldMk cId="3945767257" sldId="285"/>
            <ac:graphicFrameMk id="3" creationId="{5EBFCE4E-9D1E-0543-0A97-E7015690C9FE}"/>
          </ac:graphicFrameMkLst>
        </pc:graphicFrameChg>
      </pc:sldChg>
      <pc:sldChg chg="addSp delSp modSp add mod">
        <pc:chgData name="悠斗 渡辺" userId="7301ec9286ea8034" providerId="LiveId" clId="{C074E7D1-8091-4F94-9015-05D221A5A671}" dt="2024-07-24T18:48:08.272" v="7753" actId="27918"/>
        <pc:sldMkLst>
          <pc:docMk/>
          <pc:sldMk cId="1032776781" sldId="286"/>
        </pc:sldMkLst>
        <pc:spChg chg="mod">
          <ac:chgData name="悠斗 渡辺" userId="7301ec9286ea8034" providerId="LiveId" clId="{C074E7D1-8091-4F94-9015-05D221A5A671}" dt="2024-07-23T04:45:06.280" v="579" actId="20577"/>
          <ac:spMkLst>
            <pc:docMk/>
            <pc:sldMk cId="1032776781" sldId="286"/>
            <ac:spMk id="2" creationId="{2B7407FA-C3E8-265A-18FD-3D8FA195B01E}"/>
          </ac:spMkLst>
        </pc:spChg>
        <pc:graphicFrameChg chg="add mod">
          <ac:chgData name="悠斗 渡辺" userId="7301ec9286ea8034" providerId="LiveId" clId="{C074E7D1-8091-4F94-9015-05D221A5A671}" dt="2024-07-23T17:33:56.113" v="3706" actId="14100"/>
          <ac:graphicFrameMkLst>
            <pc:docMk/>
            <pc:sldMk cId="1032776781" sldId="286"/>
            <ac:graphicFrameMk id="4" creationId="{5241AFB2-9381-C55D-96CF-DE085028A3A5}"/>
          </ac:graphicFrameMkLst>
        </pc:graphicFrameChg>
        <pc:graphicFrameChg chg="del">
          <ac:chgData name="悠斗 渡辺" userId="7301ec9286ea8034" providerId="LiveId" clId="{C074E7D1-8091-4F94-9015-05D221A5A671}" dt="2024-07-23T17:32:17.692" v="3669" actId="478"/>
          <ac:graphicFrameMkLst>
            <pc:docMk/>
            <pc:sldMk cId="1032776781" sldId="286"/>
            <ac:graphicFrameMk id="5" creationId="{5241AFB2-9381-C55D-96CF-DE085028A3A5}"/>
          </ac:graphicFrameMkLst>
        </pc:graphicFrameChg>
      </pc:sldChg>
      <pc:sldChg chg="addSp delSp modSp add mod">
        <pc:chgData name="悠斗 渡辺" userId="7301ec9286ea8034" providerId="LiveId" clId="{C074E7D1-8091-4F94-9015-05D221A5A671}" dt="2024-07-24T18:48:43.038" v="7760" actId="14100"/>
        <pc:sldMkLst>
          <pc:docMk/>
          <pc:sldMk cId="435979163" sldId="287"/>
        </pc:sldMkLst>
        <pc:spChg chg="mod">
          <ac:chgData name="悠斗 渡辺" userId="7301ec9286ea8034" providerId="LiveId" clId="{C074E7D1-8091-4F94-9015-05D221A5A671}" dt="2024-07-24T18:48:26.945" v="7757" actId="14100"/>
          <ac:spMkLst>
            <pc:docMk/>
            <pc:sldMk cId="435979163" sldId="287"/>
            <ac:spMk id="3" creationId="{0EB42842-E6B8-9033-EB9F-390BAA3F075A}"/>
          </ac:spMkLst>
        </pc:spChg>
        <pc:spChg chg="mod">
          <ac:chgData name="悠斗 渡辺" userId="7301ec9286ea8034" providerId="LiveId" clId="{C074E7D1-8091-4F94-9015-05D221A5A671}" dt="2024-07-24T18:48:43.038" v="7760" actId="14100"/>
          <ac:spMkLst>
            <pc:docMk/>
            <pc:sldMk cId="435979163" sldId="287"/>
            <ac:spMk id="6" creationId="{88A87C29-1822-0F14-AEE3-F04643EB7DE6}"/>
          </ac:spMkLst>
        </pc:spChg>
        <pc:spChg chg="add del mod">
          <ac:chgData name="悠斗 渡辺" userId="7301ec9286ea8034" providerId="LiveId" clId="{C074E7D1-8091-4F94-9015-05D221A5A671}" dt="2024-07-23T17:36:23.897" v="3746" actId="478"/>
          <ac:spMkLst>
            <pc:docMk/>
            <pc:sldMk cId="435979163" sldId="287"/>
            <ac:spMk id="7" creationId="{7E146803-610D-1050-B085-0A208E02A126}"/>
          </ac:spMkLst>
        </pc:spChg>
        <pc:spChg chg="add del mod">
          <ac:chgData name="悠斗 渡辺" userId="7301ec9286ea8034" providerId="LiveId" clId="{C074E7D1-8091-4F94-9015-05D221A5A671}" dt="2024-07-23T17:36:20.880" v="3745" actId="478"/>
          <ac:spMkLst>
            <pc:docMk/>
            <pc:sldMk cId="435979163" sldId="287"/>
            <ac:spMk id="9" creationId="{278B2856-8D50-9947-53E7-94023630A2FD}"/>
          </ac:spMkLst>
        </pc:spChg>
        <pc:graphicFrameChg chg="del">
          <ac:chgData name="悠斗 渡辺" userId="7301ec9286ea8034" providerId="LiveId" clId="{C074E7D1-8091-4F94-9015-05D221A5A671}" dt="2024-07-23T17:34:53.837" v="3711" actId="478"/>
          <ac:graphicFrameMkLst>
            <pc:docMk/>
            <pc:sldMk cId="435979163" sldId="287"/>
            <ac:graphicFrameMk id="2" creationId="{95A3A30F-B1F8-74D0-5A8B-F3A5DB2318A3}"/>
          </ac:graphicFrameMkLst>
        </pc:graphicFrameChg>
        <pc:graphicFrameChg chg="add mod">
          <ac:chgData name="悠斗 渡辺" userId="7301ec9286ea8034" providerId="LiveId" clId="{C074E7D1-8091-4F94-9015-05D221A5A671}" dt="2024-07-23T17:36:29.844" v="3747" actId="1076"/>
          <ac:graphicFrameMkLst>
            <pc:docMk/>
            <pc:sldMk cId="435979163" sldId="287"/>
            <ac:graphicFrameMk id="10" creationId="{95A3A30F-B1F8-74D0-5A8B-F3A5DB2318A3}"/>
          </ac:graphicFrameMkLst>
        </pc:graphicFrameChg>
      </pc:sldChg>
      <pc:sldChg chg="addSp delSp modSp add mod">
        <pc:chgData name="悠斗 渡辺" userId="7301ec9286ea8034" providerId="LiveId" clId="{C074E7D1-8091-4F94-9015-05D221A5A671}" dt="2024-07-23T17:37:53.509" v="3756" actId="478"/>
        <pc:sldMkLst>
          <pc:docMk/>
          <pc:sldMk cId="3890601127" sldId="288"/>
        </pc:sldMkLst>
        <pc:spChg chg="add del mod">
          <ac:chgData name="悠斗 渡辺" userId="7301ec9286ea8034" providerId="LiveId" clId="{C074E7D1-8091-4F94-9015-05D221A5A671}" dt="2024-07-23T17:37:53.509" v="3756" actId="478"/>
          <ac:spMkLst>
            <pc:docMk/>
            <pc:sldMk cId="3890601127" sldId="288"/>
            <ac:spMk id="3" creationId="{A86562E2-1171-BF4C-85FC-189F919D66F6}"/>
          </ac:spMkLst>
        </pc:spChg>
        <pc:spChg chg="mod">
          <ac:chgData name="悠斗 渡辺" userId="7301ec9286ea8034" providerId="LiveId" clId="{C074E7D1-8091-4F94-9015-05D221A5A671}" dt="2024-07-23T17:26:57.152" v="3615" actId="20577"/>
          <ac:spMkLst>
            <pc:docMk/>
            <pc:sldMk cId="3890601127" sldId="288"/>
            <ac:spMk id="6" creationId="{ED2D54C8-1154-2AE6-CEB9-2A7987E15850}"/>
          </ac:spMkLst>
        </pc:spChg>
        <pc:graphicFrameChg chg="add mod">
          <ac:chgData name="悠斗 渡辺" userId="7301ec9286ea8034" providerId="LiveId" clId="{C074E7D1-8091-4F94-9015-05D221A5A671}" dt="2024-07-23T17:37:40.447" v="3755" actId="14100"/>
          <ac:graphicFrameMkLst>
            <pc:docMk/>
            <pc:sldMk cId="3890601127" sldId="288"/>
            <ac:graphicFrameMk id="4" creationId="{C61671AA-F7DD-7D16-B829-C1AB4A43E70B}"/>
          </ac:graphicFrameMkLst>
        </pc:graphicFrameChg>
        <pc:graphicFrameChg chg="del">
          <ac:chgData name="悠斗 渡辺" userId="7301ec9286ea8034" providerId="LiveId" clId="{C074E7D1-8091-4F94-9015-05D221A5A671}" dt="2024-07-23T17:36:52.558" v="3748" actId="478"/>
          <ac:graphicFrameMkLst>
            <pc:docMk/>
            <pc:sldMk cId="3890601127" sldId="288"/>
            <ac:graphicFrameMk id="7" creationId="{FA190A59-F0AA-4EBE-A47C-DB3AD1342FA3}"/>
          </ac:graphicFrameMkLst>
        </pc:graphicFrameChg>
      </pc:sldChg>
      <pc:sldChg chg="new del">
        <pc:chgData name="悠斗 渡辺" userId="7301ec9286ea8034" providerId="LiveId" clId="{C074E7D1-8091-4F94-9015-05D221A5A671}" dt="2024-07-22T14:35:19.236" v="109" actId="47"/>
        <pc:sldMkLst>
          <pc:docMk/>
          <pc:sldMk cId="1087979325" sldId="289"/>
        </pc:sldMkLst>
      </pc:sldChg>
      <pc:sldChg chg="addSp delSp modSp add mod">
        <pc:chgData name="悠斗 渡辺" userId="7301ec9286ea8034" providerId="LiveId" clId="{C074E7D1-8091-4F94-9015-05D221A5A671}" dt="2024-07-24T18:44:28.753" v="7638" actId="20577"/>
        <pc:sldMkLst>
          <pc:docMk/>
          <pc:sldMk cId="2614124326" sldId="289"/>
        </pc:sldMkLst>
        <pc:spChg chg="mod">
          <ac:chgData name="悠斗 渡辺" userId="7301ec9286ea8034" providerId="LiveId" clId="{C074E7D1-8091-4F94-9015-05D221A5A671}" dt="2024-07-24T18:44:28.753" v="7638" actId="20577"/>
          <ac:spMkLst>
            <pc:docMk/>
            <pc:sldMk cId="2614124326" sldId="289"/>
            <ac:spMk id="3" creationId="{14BB4A7A-4BD3-688F-DA6A-2ABFD4F1FBF8}"/>
          </ac:spMkLst>
        </pc:spChg>
        <pc:spChg chg="add del mod">
          <ac:chgData name="悠斗 渡辺" userId="7301ec9286ea8034" providerId="LiveId" clId="{C074E7D1-8091-4F94-9015-05D221A5A671}" dt="2024-07-24T18:32:55.720" v="7248" actId="478"/>
          <ac:spMkLst>
            <pc:docMk/>
            <pc:sldMk cId="2614124326" sldId="289"/>
            <ac:spMk id="4" creationId="{541E80F3-0965-9CAA-8298-DA8260EB130A}"/>
          </ac:spMkLst>
        </pc:spChg>
        <pc:spChg chg="add del mod">
          <ac:chgData name="悠斗 渡辺" userId="7301ec9286ea8034" providerId="LiveId" clId="{C074E7D1-8091-4F94-9015-05D221A5A671}" dt="2024-07-24T18:32:53.435" v="7247" actId="478"/>
          <ac:spMkLst>
            <pc:docMk/>
            <pc:sldMk cId="2614124326" sldId="289"/>
            <ac:spMk id="6" creationId="{E8503262-E1A4-D537-C35E-11BB980BC7BE}"/>
          </ac:spMkLst>
        </pc:spChg>
        <pc:spChg chg="add del mod">
          <ac:chgData name="悠斗 渡辺" userId="7301ec9286ea8034" providerId="LiveId" clId="{C074E7D1-8091-4F94-9015-05D221A5A671}" dt="2024-07-24T18:27:29.805" v="7005" actId="478"/>
          <ac:spMkLst>
            <pc:docMk/>
            <pc:sldMk cId="2614124326" sldId="289"/>
            <ac:spMk id="8" creationId="{6D7F6530-1FD6-F03B-D51C-46D1B41B30DC}"/>
          </ac:spMkLst>
        </pc:spChg>
      </pc:sldChg>
      <pc:sldChg chg="addSp modSp add mod">
        <pc:chgData name="悠斗 渡辺" userId="7301ec9286ea8034" providerId="LiveId" clId="{C074E7D1-8091-4F94-9015-05D221A5A671}" dt="2024-07-24T18:52:51.822" v="7773" actId="1076"/>
        <pc:sldMkLst>
          <pc:docMk/>
          <pc:sldMk cId="3787796646" sldId="291"/>
        </pc:sldMkLst>
        <pc:spChg chg="mod">
          <ac:chgData name="悠斗 渡辺" userId="7301ec9286ea8034" providerId="LiveId" clId="{C074E7D1-8091-4F94-9015-05D221A5A671}" dt="2024-07-23T04:25:45.886" v="332" actId="1076"/>
          <ac:spMkLst>
            <pc:docMk/>
            <pc:sldMk cId="3787796646" sldId="291"/>
            <ac:spMk id="2" creationId="{3376114A-FB23-A594-BDF7-445DDB426A4E}"/>
          </ac:spMkLst>
        </pc:spChg>
        <pc:spChg chg="mod">
          <ac:chgData name="悠斗 渡辺" userId="7301ec9286ea8034" providerId="LiveId" clId="{C074E7D1-8091-4F94-9015-05D221A5A671}" dt="2024-07-23T04:25:36.826" v="330" actId="1076"/>
          <ac:spMkLst>
            <pc:docMk/>
            <pc:sldMk cId="3787796646" sldId="291"/>
            <ac:spMk id="4" creationId="{8F9EFF41-B046-980C-2A4E-79B4449DF880}"/>
          </ac:spMkLst>
        </pc:spChg>
        <pc:spChg chg="add mod">
          <ac:chgData name="悠斗 渡辺" userId="7301ec9286ea8034" providerId="LiveId" clId="{C074E7D1-8091-4F94-9015-05D221A5A671}" dt="2024-07-23T04:26:03.924" v="371"/>
          <ac:spMkLst>
            <pc:docMk/>
            <pc:sldMk cId="3787796646" sldId="291"/>
            <ac:spMk id="5" creationId="{362617A1-3CFE-FD8E-F0C0-69598C69CCBD}"/>
          </ac:spMkLst>
        </pc:spChg>
        <pc:picChg chg="add mod modCrop">
          <ac:chgData name="悠斗 渡辺" userId="7301ec9286ea8034" providerId="LiveId" clId="{C074E7D1-8091-4F94-9015-05D221A5A671}" dt="2024-07-24T18:52:51.822" v="7773" actId="1076"/>
          <ac:picMkLst>
            <pc:docMk/>
            <pc:sldMk cId="3787796646" sldId="291"/>
            <ac:picMk id="6" creationId="{0E8B6B0E-8B17-BBE6-E867-211E7C106FDD}"/>
          </ac:picMkLst>
        </pc:picChg>
      </pc:sldChg>
      <pc:sldChg chg="modSp add mod">
        <pc:chgData name="悠斗 渡辺" userId="7301ec9286ea8034" providerId="LiveId" clId="{C074E7D1-8091-4F94-9015-05D221A5A671}" dt="2024-07-23T04:26:31.147" v="383"/>
        <pc:sldMkLst>
          <pc:docMk/>
          <pc:sldMk cId="1520789896" sldId="292"/>
        </pc:sldMkLst>
        <pc:spChg chg="mod">
          <ac:chgData name="悠斗 渡辺" userId="7301ec9286ea8034" providerId="LiveId" clId="{C074E7D1-8091-4F94-9015-05D221A5A671}" dt="2024-07-23T04:26:31.147" v="383"/>
          <ac:spMkLst>
            <pc:docMk/>
            <pc:sldMk cId="1520789896" sldId="292"/>
            <ac:spMk id="3" creationId="{4E2E25C2-0427-CABB-B2B1-410ABA4F4168}"/>
          </ac:spMkLst>
        </pc:spChg>
      </pc:sldChg>
      <pc:sldChg chg="add">
        <pc:chgData name="悠斗 渡辺" userId="7301ec9286ea8034" providerId="LiveId" clId="{C074E7D1-8091-4F94-9015-05D221A5A671}" dt="2024-07-22T14:35:33.152" v="111"/>
        <pc:sldMkLst>
          <pc:docMk/>
          <pc:sldMk cId="992822158" sldId="294"/>
        </pc:sldMkLst>
      </pc:sldChg>
      <pc:sldChg chg="add">
        <pc:chgData name="悠斗 渡辺" userId="7301ec9286ea8034" providerId="LiveId" clId="{C074E7D1-8091-4F94-9015-05D221A5A671}" dt="2024-07-22T14:36:36.190" v="113"/>
        <pc:sldMkLst>
          <pc:docMk/>
          <pc:sldMk cId="2282129094" sldId="296"/>
        </pc:sldMkLst>
      </pc:sldChg>
      <pc:sldChg chg="modSp add">
        <pc:chgData name="悠斗 渡辺" userId="7301ec9286ea8034" providerId="LiveId" clId="{C074E7D1-8091-4F94-9015-05D221A5A671}" dt="2024-07-24T18:53:14.742" v="7781"/>
        <pc:sldMkLst>
          <pc:docMk/>
          <pc:sldMk cId="3145205699" sldId="297"/>
        </pc:sldMkLst>
        <pc:spChg chg="mod">
          <ac:chgData name="悠斗 渡辺" userId="7301ec9286ea8034" providerId="LiveId" clId="{C074E7D1-8091-4F94-9015-05D221A5A671}" dt="2024-07-24T18:53:14.742" v="7781"/>
          <ac:spMkLst>
            <pc:docMk/>
            <pc:sldMk cId="3145205699" sldId="297"/>
            <ac:spMk id="6" creationId="{B67ED785-3C22-6A89-DFC2-DCF6E8B9E86D}"/>
          </ac:spMkLst>
        </pc:spChg>
      </pc:sldChg>
      <pc:sldChg chg="modSp add mod">
        <pc:chgData name="悠斗 渡辺" userId="7301ec9286ea8034" providerId="LiveId" clId="{C074E7D1-8091-4F94-9015-05D221A5A671}" dt="2024-07-22T14:40:25.086" v="117" actId="255"/>
        <pc:sldMkLst>
          <pc:docMk/>
          <pc:sldMk cId="3532818097" sldId="298"/>
        </pc:sldMkLst>
        <pc:spChg chg="mod">
          <ac:chgData name="悠斗 渡辺" userId="7301ec9286ea8034" providerId="LiveId" clId="{C074E7D1-8091-4F94-9015-05D221A5A671}" dt="2024-07-22T14:40:20.431" v="116" actId="1076"/>
          <ac:spMkLst>
            <pc:docMk/>
            <pc:sldMk cId="3532818097" sldId="298"/>
            <ac:spMk id="3" creationId="{99594291-3ED8-FA31-6804-A132716CD768}"/>
          </ac:spMkLst>
        </pc:spChg>
        <pc:spChg chg="mod">
          <ac:chgData name="悠斗 渡辺" userId="7301ec9286ea8034" providerId="LiveId" clId="{C074E7D1-8091-4F94-9015-05D221A5A671}" dt="2024-07-22T14:40:25.086" v="117" actId="255"/>
          <ac:spMkLst>
            <pc:docMk/>
            <pc:sldMk cId="3532818097" sldId="298"/>
            <ac:spMk id="5" creationId="{DABDD5BC-0A58-95CC-EC56-62D3EF339C55}"/>
          </ac:spMkLst>
        </pc:spChg>
      </pc:sldChg>
      <pc:sldChg chg="modSp add mod">
        <pc:chgData name="悠斗 渡辺" userId="7301ec9286ea8034" providerId="LiveId" clId="{C074E7D1-8091-4F94-9015-05D221A5A671}" dt="2024-07-24T03:47:32.371" v="3784" actId="20577"/>
        <pc:sldMkLst>
          <pc:docMk/>
          <pc:sldMk cId="1808014047" sldId="299"/>
        </pc:sldMkLst>
        <pc:spChg chg="mod">
          <ac:chgData name="悠斗 渡辺" userId="7301ec9286ea8034" providerId="LiveId" clId="{C074E7D1-8091-4F94-9015-05D221A5A671}" dt="2024-07-24T03:47:32.371" v="3784" actId="20577"/>
          <ac:spMkLst>
            <pc:docMk/>
            <pc:sldMk cId="1808014047" sldId="299"/>
            <ac:spMk id="3" creationId="{6D912B16-D882-F211-0DCA-CA63B9757CE4}"/>
          </ac:spMkLst>
        </pc:spChg>
      </pc:sldChg>
      <pc:sldChg chg="addSp modSp add mod">
        <pc:chgData name="悠斗 渡辺" userId="7301ec9286ea8034" providerId="LiveId" clId="{C074E7D1-8091-4F94-9015-05D221A5A671}" dt="2024-07-24T03:58:47.331" v="3896" actId="255"/>
        <pc:sldMkLst>
          <pc:docMk/>
          <pc:sldMk cId="1182700094" sldId="301"/>
        </pc:sldMkLst>
        <pc:spChg chg="mod">
          <ac:chgData name="悠斗 渡辺" userId="7301ec9286ea8034" providerId="LiveId" clId="{C074E7D1-8091-4F94-9015-05D221A5A671}" dt="2024-07-22T14:53:39.013" v="141" actId="255"/>
          <ac:spMkLst>
            <pc:docMk/>
            <pc:sldMk cId="1182700094" sldId="301"/>
            <ac:spMk id="2" creationId="{D216B9B4-82AD-E4CE-3295-B7715165BC75}"/>
          </ac:spMkLst>
        </pc:spChg>
        <pc:spChg chg="add mod">
          <ac:chgData name="悠斗 渡辺" userId="7301ec9286ea8034" providerId="LiveId" clId="{C074E7D1-8091-4F94-9015-05D221A5A671}" dt="2024-07-24T03:58:47.331" v="3896" actId="255"/>
          <ac:spMkLst>
            <pc:docMk/>
            <pc:sldMk cId="1182700094" sldId="301"/>
            <ac:spMk id="6" creationId="{321A9C0F-A3E3-D222-A93F-F8647199BF25}"/>
          </ac:spMkLst>
        </pc:spChg>
        <pc:graphicFrameChg chg="mod">
          <ac:chgData name="悠斗 渡辺" userId="7301ec9286ea8034" providerId="LiveId" clId="{C074E7D1-8091-4F94-9015-05D221A5A671}" dt="2024-07-22T14:53:43.775" v="142" actId="1076"/>
          <ac:graphicFrameMkLst>
            <pc:docMk/>
            <pc:sldMk cId="1182700094" sldId="301"/>
            <ac:graphicFrameMk id="3" creationId="{0DBF7FF5-36AB-2E9E-FF5C-213607FF8DC2}"/>
          </ac:graphicFrameMkLst>
        </pc:graphicFrameChg>
        <pc:graphicFrameChg chg="mod">
          <ac:chgData name="悠斗 渡辺" userId="7301ec9286ea8034" providerId="LiveId" clId="{C074E7D1-8091-4F94-9015-05D221A5A671}" dt="2024-07-22T14:53:50.462" v="143" actId="1076"/>
          <ac:graphicFrameMkLst>
            <pc:docMk/>
            <pc:sldMk cId="1182700094" sldId="301"/>
            <ac:graphicFrameMk id="4" creationId="{2E1337C1-2041-4652-322D-DF3FED65AA9B}"/>
          </ac:graphicFrameMkLst>
        </pc:graphicFrameChg>
      </pc:sldChg>
      <pc:sldChg chg="addSp delSp modSp add mod modNotesTx">
        <pc:chgData name="悠斗 渡辺" userId="7301ec9286ea8034" providerId="LiveId" clId="{C074E7D1-8091-4F94-9015-05D221A5A671}" dt="2024-07-24T18:50:36.347" v="7761" actId="14100"/>
        <pc:sldMkLst>
          <pc:docMk/>
          <pc:sldMk cId="583204422" sldId="302"/>
        </pc:sldMkLst>
        <pc:spChg chg="mod">
          <ac:chgData name="悠斗 渡辺" userId="7301ec9286ea8034" providerId="LiveId" clId="{C074E7D1-8091-4F94-9015-05D221A5A671}" dt="2024-07-22T14:53:59.497" v="144" actId="255"/>
          <ac:spMkLst>
            <pc:docMk/>
            <pc:sldMk cId="583204422" sldId="302"/>
            <ac:spMk id="3" creationId="{42B172E0-ED2D-9E57-82D4-CB5E46257D20}"/>
          </ac:spMkLst>
        </pc:spChg>
        <pc:spChg chg="add del mod">
          <ac:chgData name="悠斗 渡辺" userId="7301ec9286ea8034" providerId="LiveId" clId="{C074E7D1-8091-4F94-9015-05D221A5A671}" dt="2024-07-24T03:58:10.814" v="3863"/>
          <ac:spMkLst>
            <pc:docMk/>
            <pc:sldMk cId="583204422" sldId="302"/>
            <ac:spMk id="5" creationId="{B577AB61-FBC0-B680-B69A-226A92C11ED8}"/>
          </ac:spMkLst>
        </pc:spChg>
        <pc:graphicFrameChg chg="mod">
          <ac:chgData name="悠斗 渡辺" userId="7301ec9286ea8034" providerId="LiveId" clId="{C074E7D1-8091-4F94-9015-05D221A5A671}" dt="2024-07-24T18:50:36.347" v="7761" actId="14100"/>
          <ac:graphicFrameMkLst>
            <pc:docMk/>
            <pc:sldMk cId="583204422" sldId="302"/>
            <ac:graphicFrameMk id="2" creationId="{E68D9C60-5680-ACA2-41B6-C5971A9E6E14}"/>
          </ac:graphicFrameMkLst>
        </pc:graphicFrameChg>
      </pc:sldChg>
      <pc:sldChg chg="modSp add">
        <pc:chgData name="悠斗 渡辺" userId="7301ec9286ea8034" providerId="LiveId" clId="{C074E7D1-8091-4F94-9015-05D221A5A671}" dt="2024-07-24T03:58:28.567" v="3895"/>
        <pc:sldMkLst>
          <pc:docMk/>
          <pc:sldMk cId="2148103859" sldId="303"/>
        </pc:sldMkLst>
        <pc:spChg chg="mod">
          <ac:chgData name="悠斗 渡辺" userId="7301ec9286ea8034" providerId="LiveId" clId="{C074E7D1-8091-4F94-9015-05D221A5A671}" dt="2024-07-22T14:54:14.703" v="145" actId="255"/>
          <ac:spMkLst>
            <pc:docMk/>
            <pc:sldMk cId="2148103859" sldId="303"/>
            <ac:spMk id="4" creationId="{4A3AAB83-31F3-1156-2DBA-9917B23C8956}"/>
          </ac:spMkLst>
        </pc:spChg>
        <pc:spChg chg="mod">
          <ac:chgData name="悠斗 渡辺" userId="7301ec9286ea8034" providerId="LiveId" clId="{C074E7D1-8091-4F94-9015-05D221A5A671}" dt="2024-07-24T03:58:28.567" v="3895"/>
          <ac:spMkLst>
            <pc:docMk/>
            <pc:sldMk cId="2148103859" sldId="303"/>
            <ac:spMk id="6" creationId="{AA77DCCB-5B78-0FAF-8C5A-FDCFCB5A8532}"/>
          </ac:spMkLst>
        </pc:spChg>
      </pc:sldChg>
      <pc:sldChg chg="add del">
        <pc:chgData name="悠斗 渡辺" userId="7301ec9286ea8034" providerId="LiveId" clId="{C074E7D1-8091-4F94-9015-05D221A5A671}" dt="2024-07-22T14:47:42.601" v="120"/>
        <pc:sldMkLst>
          <pc:docMk/>
          <pc:sldMk cId="4040350816" sldId="304"/>
        </pc:sldMkLst>
      </pc:sldChg>
      <pc:sldChg chg="modSp add mod">
        <pc:chgData name="悠斗 渡辺" userId="7301ec9286ea8034" providerId="LiveId" clId="{C074E7D1-8091-4F94-9015-05D221A5A671}" dt="2024-07-24T18:50:53.883" v="7763" actId="1076"/>
        <pc:sldMkLst>
          <pc:docMk/>
          <pc:sldMk cId="1167024408" sldId="305"/>
        </pc:sldMkLst>
        <pc:spChg chg="mod">
          <ac:chgData name="悠斗 渡辺" userId="7301ec9286ea8034" providerId="LiveId" clId="{C074E7D1-8091-4F94-9015-05D221A5A671}" dt="2024-07-24T18:50:53.883" v="7763" actId="1076"/>
          <ac:spMkLst>
            <pc:docMk/>
            <pc:sldMk cId="1167024408" sldId="305"/>
            <ac:spMk id="3" creationId="{79E70AF5-4C53-BF20-ECA6-7B79F857B2BE}"/>
          </ac:spMkLst>
        </pc:spChg>
      </pc:sldChg>
      <pc:sldChg chg="add">
        <pc:chgData name="悠斗 渡辺" userId="7301ec9286ea8034" providerId="LiveId" clId="{C074E7D1-8091-4F94-9015-05D221A5A671}" dt="2024-07-22T14:47:42.601" v="120"/>
        <pc:sldMkLst>
          <pc:docMk/>
          <pc:sldMk cId="2396057732" sldId="306"/>
        </pc:sldMkLst>
      </pc:sldChg>
      <pc:sldChg chg="delSp modSp add mod">
        <pc:chgData name="悠斗 渡辺" userId="7301ec9286ea8034" providerId="LiveId" clId="{C074E7D1-8091-4F94-9015-05D221A5A671}" dt="2024-07-24T04:30:35.229" v="4499" actId="1035"/>
        <pc:sldMkLst>
          <pc:docMk/>
          <pc:sldMk cId="528667218" sldId="308"/>
        </pc:sldMkLst>
        <pc:spChg chg="del mod">
          <ac:chgData name="悠斗 渡辺" userId="7301ec9286ea8034" providerId="LiveId" clId="{C074E7D1-8091-4F94-9015-05D221A5A671}" dt="2024-07-24T04:30:28.611" v="4497" actId="478"/>
          <ac:spMkLst>
            <pc:docMk/>
            <pc:sldMk cId="528667218" sldId="308"/>
            <ac:spMk id="3" creationId="{5CDC02BF-88FD-6A7B-1324-BC9FBA438B6C}"/>
          </ac:spMkLst>
        </pc:spChg>
        <pc:spChg chg="mod">
          <ac:chgData name="悠斗 渡辺" userId="7301ec9286ea8034" providerId="LiveId" clId="{C074E7D1-8091-4F94-9015-05D221A5A671}" dt="2024-07-24T04:30:35.229" v="4499" actId="1035"/>
          <ac:spMkLst>
            <pc:docMk/>
            <pc:sldMk cId="528667218" sldId="308"/>
            <ac:spMk id="5" creationId="{459936C0-1168-072D-4954-CBA52E417CDE}"/>
          </ac:spMkLst>
        </pc:spChg>
        <pc:spChg chg="del">
          <ac:chgData name="悠斗 渡辺" userId="7301ec9286ea8034" providerId="LiveId" clId="{C074E7D1-8091-4F94-9015-05D221A5A671}" dt="2024-07-24T04:05:54.563" v="4130" actId="478"/>
          <ac:spMkLst>
            <pc:docMk/>
            <pc:sldMk cId="528667218" sldId="308"/>
            <ac:spMk id="7" creationId="{E040CDC6-F819-9B75-B657-6506B48C38B6}"/>
          </ac:spMkLst>
        </pc:spChg>
        <pc:picChg chg="mod">
          <ac:chgData name="悠斗 渡辺" userId="7301ec9286ea8034" providerId="LiveId" clId="{C074E7D1-8091-4F94-9015-05D221A5A671}" dt="2024-07-24T04:05:49.808" v="4129" actId="1076"/>
          <ac:picMkLst>
            <pc:docMk/>
            <pc:sldMk cId="528667218" sldId="308"/>
            <ac:picMk id="9" creationId="{7C61B9B6-3541-D557-6674-B1F4CC780F61}"/>
          </ac:picMkLst>
        </pc:picChg>
      </pc:sldChg>
      <pc:sldChg chg="modSp add">
        <pc:chgData name="悠斗 渡辺" userId="7301ec9286ea8034" providerId="LiveId" clId="{C074E7D1-8091-4F94-9015-05D221A5A671}" dt="2024-07-24T04:18:54.436" v="4273"/>
        <pc:sldMkLst>
          <pc:docMk/>
          <pc:sldMk cId="2543279753" sldId="309"/>
        </pc:sldMkLst>
        <pc:graphicFrameChg chg="mod">
          <ac:chgData name="悠斗 渡辺" userId="7301ec9286ea8034" providerId="LiveId" clId="{C074E7D1-8091-4F94-9015-05D221A5A671}" dt="2024-07-24T04:18:54.436" v="4273"/>
          <ac:graphicFrameMkLst>
            <pc:docMk/>
            <pc:sldMk cId="2543279753" sldId="309"/>
            <ac:graphicFrameMk id="6" creationId="{8F2FAFA4-1FF9-3E75-CFC6-C843CDD42FA3}"/>
          </ac:graphicFrameMkLst>
        </pc:graphicFrameChg>
      </pc:sldChg>
      <pc:sldChg chg="add del">
        <pc:chgData name="悠斗 渡辺" userId="7301ec9286ea8034" providerId="LiveId" clId="{C074E7D1-8091-4F94-9015-05D221A5A671}" dt="2024-07-24T04:18:31.680" v="4270" actId="2696"/>
        <pc:sldMkLst>
          <pc:docMk/>
          <pc:sldMk cId="4226015514" sldId="309"/>
        </pc:sldMkLst>
      </pc:sldChg>
      <pc:sldChg chg="add">
        <pc:chgData name="悠斗 渡辺" userId="7301ec9286ea8034" providerId="LiveId" clId="{C074E7D1-8091-4F94-9015-05D221A5A671}" dt="2024-07-22T14:47:42.601" v="120"/>
        <pc:sldMkLst>
          <pc:docMk/>
          <pc:sldMk cId="315007642" sldId="310"/>
        </pc:sldMkLst>
      </pc:sldChg>
      <pc:sldChg chg="add">
        <pc:chgData name="悠斗 渡辺" userId="7301ec9286ea8034" providerId="LiveId" clId="{C074E7D1-8091-4F94-9015-05D221A5A671}" dt="2024-07-22T14:47:42.601" v="120"/>
        <pc:sldMkLst>
          <pc:docMk/>
          <pc:sldMk cId="2862915843" sldId="311"/>
        </pc:sldMkLst>
      </pc:sldChg>
      <pc:sldChg chg="add">
        <pc:chgData name="悠斗 渡辺" userId="7301ec9286ea8034" providerId="LiveId" clId="{C074E7D1-8091-4F94-9015-05D221A5A671}" dt="2024-07-22T14:47:42.601" v="120"/>
        <pc:sldMkLst>
          <pc:docMk/>
          <pc:sldMk cId="462898453" sldId="312"/>
        </pc:sldMkLst>
      </pc:sldChg>
      <pc:sldChg chg="add">
        <pc:chgData name="悠斗 渡辺" userId="7301ec9286ea8034" providerId="LiveId" clId="{C074E7D1-8091-4F94-9015-05D221A5A671}" dt="2024-07-22T14:47:42.601" v="120"/>
        <pc:sldMkLst>
          <pc:docMk/>
          <pc:sldMk cId="2207239147" sldId="313"/>
        </pc:sldMkLst>
      </pc:sldChg>
      <pc:sldChg chg="add">
        <pc:chgData name="悠斗 渡辺" userId="7301ec9286ea8034" providerId="LiveId" clId="{C074E7D1-8091-4F94-9015-05D221A5A671}" dt="2024-07-22T14:47:42.601" v="120"/>
        <pc:sldMkLst>
          <pc:docMk/>
          <pc:sldMk cId="3462058680" sldId="314"/>
        </pc:sldMkLst>
      </pc:sldChg>
      <pc:sldChg chg="modSp add mod">
        <pc:chgData name="悠斗 渡辺" userId="7301ec9286ea8034" providerId="LiveId" clId="{C074E7D1-8091-4F94-9015-05D221A5A671}" dt="2024-07-24T16:50:07.599" v="5096" actId="1035"/>
        <pc:sldMkLst>
          <pc:docMk/>
          <pc:sldMk cId="2936392930" sldId="315"/>
        </pc:sldMkLst>
        <pc:graphicFrameChg chg="mod">
          <ac:chgData name="悠斗 渡辺" userId="7301ec9286ea8034" providerId="LiveId" clId="{C074E7D1-8091-4F94-9015-05D221A5A671}" dt="2024-07-24T16:50:07.599" v="5096" actId="1035"/>
          <ac:graphicFrameMkLst>
            <pc:docMk/>
            <pc:sldMk cId="2936392930" sldId="315"/>
            <ac:graphicFrameMk id="2" creationId="{37386209-BFAD-AFE9-123B-42DB4E926E92}"/>
          </ac:graphicFrameMkLst>
        </pc:graphicFrameChg>
      </pc:sldChg>
      <pc:sldChg chg="modSp add mod">
        <pc:chgData name="悠斗 渡辺" userId="7301ec9286ea8034" providerId="LiveId" clId="{C074E7D1-8091-4F94-9015-05D221A5A671}" dt="2024-07-24T06:54:33.161" v="4943" actId="255"/>
        <pc:sldMkLst>
          <pc:docMk/>
          <pc:sldMk cId="1088812685" sldId="316"/>
        </pc:sldMkLst>
        <pc:graphicFrameChg chg="mod">
          <ac:chgData name="悠斗 渡辺" userId="7301ec9286ea8034" providerId="LiveId" clId="{C074E7D1-8091-4F94-9015-05D221A5A671}" dt="2024-07-24T06:54:33.161" v="4943" actId="255"/>
          <ac:graphicFrameMkLst>
            <pc:docMk/>
            <pc:sldMk cId="1088812685" sldId="316"/>
            <ac:graphicFrameMk id="4" creationId="{CEF8E7E8-621F-4E80-9939-419526CDA352}"/>
          </ac:graphicFrameMkLst>
        </pc:graphicFrameChg>
      </pc:sldChg>
      <pc:sldChg chg="modSp add mod">
        <pc:chgData name="悠斗 渡辺" userId="7301ec9286ea8034" providerId="LiveId" clId="{C074E7D1-8091-4F94-9015-05D221A5A671}" dt="2024-07-24T06:56:35.357" v="5011" actId="255"/>
        <pc:sldMkLst>
          <pc:docMk/>
          <pc:sldMk cId="3524100078" sldId="317"/>
        </pc:sldMkLst>
        <pc:graphicFrameChg chg="mod">
          <ac:chgData name="悠斗 渡辺" userId="7301ec9286ea8034" providerId="LiveId" clId="{C074E7D1-8091-4F94-9015-05D221A5A671}" dt="2024-07-24T06:56:35.357" v="5011" actId="255"/>
          <ac:graphicFrameMkLst>
            <pc:docMk/>
            <pc:sldMk cId="3524100078" sldId="317"/>
            <ac:graphicFrameMk id="2" creationId="{556918C5-6EB7-4F12-9BEE-8D5FC60E507D}"/>
          </ac:graphicFrameMkLst>
        </pc:graphicFrameChg>
      </pc:sldChg>
      <pc:sldChg chg="modSp add mod">
        <pc:chgData name="悠斗 渡辺" userId="7301ec9286ea8034" providerId="LiveId" clId="{C074E7D1-8091-4F94-9015-05D221A5A671}" dt="2024-07-24T06:58:21.812" v="5074"/>
        <pc:sldMkLst>
          <pc:docMk/>
          <pc:sldMk cId="1381132767" sldId="318"/>
        </pc:sldMkLst>
        <pc:graphicFrameChg chg="mod">
          <ac:chgData name="悠斗 渡辺" userId="7301ec9286ea8034" providerId="LiveId" clId="{C074E7D1-8091-4F94-9015-05D221A5A671}" dt="2024-07-24T06:58:21.812" v="5074"/>
          <ac:graphicFrameMkLst>
            <pc:docMk/>
            <pc:sldMk cId="1381132767" sldId="318"/>
            <ac:graphicFrameMk id="2" creationId="{E3D0781C-03BF-4995-9820-49DD241EFA18}"/>
          </ac:graphicFrameMkLst>
        </pc:graphicFrameChg>
      </pc:sldChg>
      <pc:sldChg chg="modSp add mod">
        <pc:chgData name="悠斗 渡辺" userId="7301ec9286ea8034" providerId="LiveId" clId="{C074E7D1-8091-4F94-9015-05D221A5A671}" dt="2024-07-24T06:55:51.876" v="4987" actId="255"/>
        <pc:sldMkLst>
          <pc:docMk/>
          <pc:sldMk cId="4085589780" sldId="319"/>
        </pc:sldMkLst>
        <pc:graphicFrameChg chg="mod">
          <ac:chgData name="悠斗 渡辺" userId="7301ec9286ea8034" providerId="LiveId" clId="{C074E7D1-8091-4F94-9015-05D221A5A671}" dt="2024-07-24T06:55:51.876" v="4987" actId="255"/>
          <ac:graphicFrameMkLst>
            <pc:docMk/>
            <pc:sldMk cId="4085589780" sldId="319"/>
            <ac:graphicFrameMk id="5" creationId="{D2E593BC-F949-4F25-8233-1E07959311FA}"/>
          </ac:graphicFrameMkLst>
        </pc:graphicFrameChg>
      </pc:sldChg>
      <pc:sldChg chg="modSp add mod">
        <pc:chgData name="悠斗 渡辺" userId="7301ec9286ea8034" providerId="LiveId" clId="{C074E7D1-8091-4F94-9015-05D221A5A671}" dt="2024-07-24T06:57:33.022" v="5053"/>
        <pc:sldMkLst>
          <pc:docMk/>
          <pc:sldMk cId="2685400675" sldId="320"/>
        </pc:sldMkLst>
        <pc:graphicFrameChg chg="mod">
          <ac:chgData name="悠斗 渡辺" userId="7301ec9286ea8034" providerId="LiveId" clId="{C074E7D1-8091-4F94-9015-05D221A5A671}" dt="2024-07-24T06:57:33.022" v="5053"/>
          <ac:graphicFrameMkLst>
            <pc:docMk/>
            <pc:sldMk cId="2685400675" sldId="320"/>
            <ac:graphicFrameMk id="5" creationId="{D2E29D07-1EFF-4738-A703-AD9580E3800A}"/>
          </ac:graphicFrameMkLst>
        </pc:graphicFrameChg>
      </pc:sldChg>
      <pc:sldChg chg="modSp add mod">
        <pc:chgData name="悠斗 渡辺" userId="7301ec9286ea8034" providerId="LiveId" clId="{C074E7D1-8091-4F94-9015-05D221A5A671}" dt="2024-07-24T06:54:47.117" v="4951"/>
        <pc:sldMkLst>
          <pc:docMk/>
          <pc:sldMk cId="879653471" sldId="321"/>
        </pc:sldMkLst>
        <pc:graphicFrameChg chg="mod">
          <ac:chgData name="悠斗 渡辺" userId="7301ec9286ea8034" providerId="LiveId" clId="{C074E7D1-8091-4F94-9015-05D221A5A671}" dt="2024-07-24T06:54:47.117" v="4951"/>
          <ac:graphicFrameMkLst>
            <pc:docMk/>
            <pc:sldMk cId="879653471" sldId="321"/>
            <ac:graphicFrameMk id="2" creationId="{46232CD0-FB67-4EF3-A114-7FB9BC6941ED}"/>
          </ac:graphicFrameMkLst>
        </pc:graphicFrameChg>
      </pc:sldChg>
      <pc:sldChg chg="add del">
        <pc:chgData name="悠斗 渡辺" userId="7301ec9286ea8034" providerId="LiveId" clId="{C074E7D1-8091-4F94-9015-05D221A5A671}" dt="2024-07-22T14:55:16.484" v="148" actId="47"/>
        <pc:sldMkLst>
          <pc:docMk/>
          <pc:sldMk cId="2757207544" sldId="322"/>
        </pc:sldMkLst>
      </pc:sldChg>
      <pc:sldChg chg="addSp modSp new mod">
        <pc:chgData name="悠斗 渡辺" userId="7301ec9286ea8034" providerId="LiveId" clId="{C074E7D1-8091-4F94-9015-05D221A5A671}" dt="2024-07-23T15:52:11.181" v="1950"/>
        <pc:sldMkLst>
          <pc:docMk/>
          <pc:sldMk cId="2839256637" sldId="322"/>
        </pc:sldMkLst>
        <pc:spChg chg="add mod">
          <ac:chgData name="悠斗 渡辺" userId="7301ec9286ea8034" providerId="LiveId" clId="{C074E7D1-8091-4F94-9015-05D221A5A671}" dt="2024-07-23T10:08:32.642" v="1386"/>
          <ac:spMkLst>
            <pc:docMk/>
            <pc:sldMk cId="2839256637" sldId="322"/>
            <ac:spMk id="3" creationId="{35D819D5-D499-2D6B-A38F-145F4671D688}"/>
          </ac:spMkLst>
        </pc:spChg>
        <pc:spChg chg="add mod">
          <ac:chgData name="悠斗 渡辺" userId="7301ec9286ea8034" providerId="LiveId" clId="{C074E7D1-8091-4F94-9015-05D221A5A671}" dt="2024-07-23T15:52:11.181" v="1950"/>
          <ac:spMkLst>
            <pc:docMk/>
            <pc:sldMk cId="2839256637" sldId="322"/>
            <ac:spMk id="5" creationId="{169A3AE5-0386-4F2E-C03C-478C5EFE6780}"/>
          </ac:spMkLst>
        </pc:spChg>
      </pc:sldChg>
      <pc:sldChg chg="addSp modSp new del mod ord">
        <pc:chgData name="悠斗 渡辺" userId="7301ec9286ea8034" providerId="LiveId" clId="{C074E7D1-8091-4F94-9015-05D221A5A671}" dt="2024-07-23T10:07:42.886" v="1346" actId="47"/>
        <pc:sldMkLst>
          <pc:docMk/>
          <pc:sldMk cId="3355536514" sldId="322"/>
        </pc:sldMkLst>
        <pc:spChg chg="add mod">
          <ac:chgData name="悠斗 渡辺" userId="7301ec9286ea8034" providerId="LiveId" clId="{C074E7D1-8091-4F94-9015-05D221A5A671}" dt="2024-07-23T10:06:25.478" v="1341" actId="1076"/>
          <ac:spMkLst>
            <pc:docMk/>
            <pc:sldMk cId="3355536514" sldId="322"/>
            <ac:spMk id="3" creationId="{AF21A1B2-5ABF-6360-F26D-9A567FA5CBB4}"/>
          </ac:spMkLst>
        </pc:spChg>
      </pc:sldChg>
      <pc:sldChg chg="addSp modSp new mod">
        <pc:chgData name="悠斗 渡辺" userId="7301ec9286ea8034" providerId="LiveId" clId="{C074E7D1-8091-4F94-9015-05D221A5A671}" dt="2024-07-23T16:37:41.507" v="2413" actId="255"/>
        <pc:sldMkLst>
          <pc:docMk/>
          <pc:sldMk cId="3969604321" sldId="323"/>
        </pc:sldMkLst>
        <pc:spChg chg="add mod">
          <ac:chgData name="悠斗 渡辺" userId="7301ec9286ea8034" providerId="LiveId" clId="{C074E7D1-8091-4F94-9015-05D221A5A671}" dt="2024-07-23T16:36:54.019" v="2353" actId="1076"/>
          <ac:spMkLst>
            <pc:docMk/>
            <pc:sldMk cId="3969604321" sldId="323"/>
            <ac:spMk id="3" creationId="{903192B6-B717-C81E-936F-85E3FACDAA3C}"/>
          </ac:spMkLst>
        </pc:spChg>
        <pc:spChg chg="add mod">
          <ac:chgData name="悠斗 渡辺" userId="7301ec9286ea8034" providerId="LiveId" clId="{C074E7D1-8091-4F94-9015-05D221A5A671}" dt="2024-07-23T16:37:41.507" v="2413" actId="255"/>
          <ac:spMkLst>
            <pc:docMk/>
            <pc:sldMk cId="3969604321" sldId="323"/>
            <ac:spMk id="4" creationId="{3B8BE1D0-A139-D98C-7178-A41D2546C711}"/>
          </ac:spMkLst>
        </pc:spChg>
      </pc:sldChg>
      <pc:sldChg chg="addSp delSp modSp new mod">
        <pc:chgData name="悠斗 渡辺" userId="7301ec9286ea8034" providerId="LiveId" clId="{C074E7D1-8091-4F94-9015-05D221A5A671}" dt="2024-07-23T17:23:04.340" v="3611"/>
        <pc:sldMkLst>
          <pc:docMk/>
          <pc:sldMk cId="1309166855" sldId="324"/>
        </pc:sldMkLst>
        <pc:spChg chg="add mod">
          <ac:chgData name="悠斗 渡辺" userId="7301ec9286ea8034" providerId="LiveId" clId="{C074E7D1-8091-4F94-9015-05D221A5A671}" dt="2024-07-23T17:12:56.968" v="3166"/>
          <ac:spMkLst>
            <pc:docMk/>
            <pc:sldMk cId="1309166855" sldId="324"/>
            <ac:spMk id="3" creationId="{2D0DA9BB-12C0-1CCA-1402-A5D7864C9751}"/>
          </ac:spMkLst>
        </pc:spChg>
        <pc:spChg chg="add del mod">
          <ac:chgData name="悠斗 渡辺" userId="7301ec9286ea8034" providerId="LiveId" clId="{C074E7D1-8091-4F94-9015-05D221A5A671}" dt="2024-07-23T16:45:56.632" v="2576" actId="478"/>
          <ac:spMkLst>
            <pc:docMk/>
            <pc:sldMk cId="1309166855" sldId="324"/>
            <ac:spMk id="4" creationId="{3FDBCE50-9F17-5C50-5F46-44CC3515C784}"/>
          </ac:spMkLst>
        </pc:spChg>
        <pc:picChg chg="add mod">
          <ac:chgData name="悠斗 渡辺" userId="7301ec9286ea8034" providerId="LiveId" clId="{C074E7D1-8091-4F94-9015-05D221A5A671}" dt="2024-07-23T17:23:04.340" v="3611"/>
          <ac:picMkLst>
            <pc:docMk/>
            <pc:sldMk cId="1309166855" sldId="324"/>
            <ac:picMk id="5" creationId="{D82F38E5-6229-16DB-7C75-74991CD86225}"/>
          </ac:picMkLst>
        </pc:picChg>
      </pc:sldChg>
      <pc:sldChg chg="addSp modSp new del mod">
        <pc:chgData name="悠斗 渡辺" userId="7301ec9286ea8034" providerId="LiveId" clId="{C074E7D1-8091-4F94-9015-05D221A5A671}" dt="2024-07-23T17:22:22.299" v="3610" actId="47"/>
        <pc:sldMkLst>
          <pc:docMk/>
          <pc:sldMk cId="42686910" sldId="325"/>
        </pc:sldMkLst>
        <pc:spChg chg="add mod">
          <ac:chgData name="悠斗 渡辺" userId="7301ec9286ea8034" providerId="LiveId" clId="{C074E7D1-8091-4F94-9015-05D221A5A671}" dt="2024-07-23T17:19:57.872" v="3328" actId="20577"/>
          <ac:spMkLst>
            <pc:docMk/>
            <pc:sldMk cId="42686910" sldId="325"/>
            <ac:spMk id="2" creationId="{E8671196-EAE2-2028-5953-E819785EC807}"/>
          </ac:spMkLst>
        </pc:spChg>
        <pc:picChg chg="add mod">
          <ac:chgData name="悠斗 渡辺" userId="7301ec9286ea8034" providerId="LiveId" clId="{C074E7D1-8091-4F94-9015-05D221A5A671}" dt="2024-07-23T17:20:25.058" v="3332" actId="1076"/>
          <ac:picMkLst>
            <pc:docMk/>
            <pc:sldMk cId="42686910" sldId="325"/>
            <ac:picMk id="3" creationId="{AFAD7D70-2F22-5F3D-682B-26153BE89CF2}"/>
          </ac:picMkLst>
        </pc:picChg>
      </pc:sldChg>
      <pc:sldChg chg="addSp delSp modSp new mod">
        <pc:chgData name="悠斗 渡辺" userId="7301ec9286ea8034" providerId="LiveId" clId="{C074E7D1-8091-4F94-9015-05D221A5A671}" dt="2024-07-24T18:51:21.497" v="7766" actId="1076"/>
        <pc:sldMkLst>
          <pc:docMk/>
          <pc:sldMk cId="1610470338" sldId="325"/>
        </pc:sldMkLst>
        <pc:spChg chg="add mod">
          <ac:chgData name="悠斗 渡辺" userId="7301ec9286ea8034" providerId="LiveId" clId="{C074E7D1-8091-4F94-9015-05D221A5A671}" dt="2024-07-24T18:51:14.575" v="7765" actId="255"/>
          <ac:spMkLst>
            <pc:docMk/>
            <pc:sldMk cId="1610470338" sldId="325"/>
            <ac:spMk id="3" creationId="{CD77F0E2-792E-0D29-1904-A6D83F8A15C5}"/>
          </ac:spMkLst>
        </pc:spChg>
        <pc:spChg chg="add del mod">
          <ac:chgData name="悠斗 渡辺" userId="7301ec9286ea8034" providerId="LiveId" clId="{C074E7D1-8091-4F94-9015-05D221A5A671}" dt="2024-07-24T05:19:39.410" v="4795" actId="478"/>
          <ac:spMkLst>
            <pc:docMk/>
            <pc:sldMk cId="1610470338" sldId="325"/>
            <ac:spMk id="5" creationId="{00750C94-B165-2F6C-E6FC-7DECEED67395}"/>
          </ac:spMkLst>
        </pc:spChg>
        <pc:spChg chg="add del">
          <ac:chgData name="悠斗 渡辺" userId="7301ec9286ea8034" providerId="LiveId" clId="{C074E7D1-8091-4F94-9015-05D221A5A671}" dt="2024-07-24T04:07:30.996" v="4167" actId="22"/>
          <ac:spMkLst>
            <pc:docMk/>
            <pc:sldMk cId="1610470338" sldId="325"/>
            <ac:spMk id="7" creationId="{5FA8994A-2907-65EF-C14B-78021F441696}"/>
          </ac:spMkLst>
        </pc:spChg>
        <pc:spChg chg="add mod">
          <ac:chgData name="悠斗 渡辺" userId="7301ec9286ea8034" providerId="LiveId" clId="{C074E7D1-8091-4F94-9015-05D221A5A671}" dt="2024-07-24T18:51:21.497" v="7766" actId="1076"/>
          <ac:spMkLst>
            <pc:docMk/>
            <pc:sldMk cId="1610470338" sldId="325"/>
            <ac:spMk id="9" creationId="{D656928C-8B6F-FBF3-0D7E-AA53CB40410B}"/>
          </ac:spMkLst>
        </pc:spChg>
        <pc:spChg chg="add del mod">
          <ac:chgData name="悠斗 渡辺" userId="7301ec9286ea8034" providerId="LiveId" clId="{C074E7D1-8091-4F94-9015-05D221A5A671}" dt="2024-07-24T18:51:08.805" v="7764" actId="1076"/>
          <ac:spMkLst>
            <pc:docMk/>
            <pc:sldMk cId="1610470338" sldId="325"/>
            <ac:spMk id="11" creationId="{1849357F-6222-A15D-AE39-EB90B9DC7113}"/>
          </ac:spMkLst>
        </pc:spChg>
      </pc:sldChg>
      <pc:sldChg chg="addSp delSp modSp new mod">
        <pc:chgData name="悠斗 渡辺" userId="7301ec9286ea8034" providerId="LiveId" clId="{C074E7D1-8091-4F94-9015-05D221A5A671}" dt="2024-07-24T16:50:45.262" v="5098" actId="22"/>
        <pc:sldMkLst>
          <pc:docMk/>
          <pc:sldMk cId="31720415" sldId="326"/>
        </pc:sldMkLst>
        <pc:spChg chg="add mod">
          <ac:chgData name="悠斗 渡辺" userId="7301ec9286ea8034" providerId="LiveId" clId="{C074E7D1-8091-4F94-9015-05D221A5A671}" dt="2024-07-24T05:21:57.655" v="4836" actId="14100"/>
          <ac:spMkLst>
            <pc:docMk/>
            <pc:sldMk cId="31720415" sldId="326"/>
            <ac:spMk id="4" creationId="{A15501A7-0E7F-E2C1-6A13-1B2A3F6429CC}"/>
          </ac:spMkLst>
        </pc:spChg>
        <pc:spChg chg="add del">
          <ac:chgData name="悠斗 渡辺" userId="7301ec9286ea8034" providerId="LiveId" clId="{C074E7D1-8091-4F94-9015-05D221A5A671}" dt="2024-07-24T16:50:45.262" v="5098" actId="22"/>
          <ac:spMkLst>
            <pc:docMk/>
            <pc:sldMk cId="31720415" sldId="326"/>
            <ac:spMk id="6" creationId="{8458CE78-8484-DF23-0FFA-81C5623B6BCE}"/>
          </ac:spMkLst>
        </pc:spChg>
        <pc:graphicFrameChg chg="add mod">
          <ac:chgData name="悠斗 渡辺" userId="7301ec9286ea8034" providerId="LiveId" clId="{C074E7D1-8091-4F94-9015-05D221A5A671}" dt="2024-07-24T06:58:59.602" v="5095"/>
          <ac:graphicFrameMkLst>
            <pc:docMk/>
            <pc:sldMk cId="31720415" sldId="326"/>
            <ac:graphicFrameMk id="2" creationId="{0F7D978E-3B9A-45E2-A651-C533837F67A3}"/>
          </ac:graphicFrameMkLst>
        </pc:graphicFrameChg>
      </pc:sldChg>
      <pc:sldChg chg="new del">
        <pc:chgData name="悠斗 渡辺" userId="7301ec9286ea8034" providerId="LiveId" clId="{C074E7D1-8091-4F94-9015-05D221A5A671}" dt="2024-07-23T17:13:27.487" v="3169" actId="680"/>
        <pc:sldMkLst>
          <pc:docMk/>
          <pc:sldMk cId="667612534" sldId="326"/>
        </pc:sldMkLst>
      </pc:sldChg>
      <pc:sldChg chg="addSp modSp new mod">
        <pc:chgData name="悠斗 渡辺" userId="7301ec9286ea8034" providerId="LiveId" clId="{C074E7D1-8091-4F94-9015-05D221A5A671}" dt="2024-07-28T12:12:23.045" v="7786"/>
        <pc:sldMkLst>
          <pc:docMk/>
          <pc:sldMk cId="883450987" sldId="327"/>
        </pc:sldMkLst>
        <pc:spChg chg="add mod">
          <ac:chgData name="悠斗 渡辺" userId="7301ec9286ea8034" providerId="LiveId" clId="{C074E7D1-8091-4F94-9015-05D221A5A671}" dt="2024-07-28T12:12:23.045" v="7786"/>
          <ac:spMkLst>
            <pc:docMk/>
            <pc:sldMk cId="883450987" sldId="327"/>
            <ac:spMk id="2" creationId="{AD9F0C6D-9B7C-7ABF-8FD8-0603F4642412}"/>
          </ac:spMkLst>
        </pc:spChg>
      </pc:sldChg>
    </pc:docChg>
  </pc:docChgLst>
  <pc:docChgLst>
    <pc:chgData name="悠斗 渡辺" userId="7301ec9286ea8034" providerId="LiveId" clId="{EA8B2038-5C5C-44DF-B9D9-9A4EED9AA0FD}"/>
    <pc:docChg chg="undo custSel modSld">
      <pc:chgData name="悠斗 渡辺" userId="7301ec9286ea8034" providerId="LiveId" clId="{EA8B2038-5C5C-44DF-B9D9-9A4EED9AA0FD}" dt="2024-07-30T00:52:20.604" v="33" actId="255"/>
      <pc:docMkLst>
        <pc:docMk/>
      </pc:docMkLst>
      <pc:sldChg chg="modSp mod">
        <pc:chgData name="悠斗 渡辺" userId="7301ec9286ea8034" providerId="LiveId" clId="{EA8B2038-5C5C-44DF-B9D9-9A4EED9AA0FD}" dt="2024-07-29T00:06:28.117" v="0" actId="1036"/>
        <pc:sldMkLst>
          <pc:docMk/>
          <pc:sldMk cId="2823534808" sldId="257"/>
        </pc:sldMkLst>
        <pc:spChg chg="mod">
          <ac:chgData name="悠斗 渡辺" userId="7301ec9286ea8034" providerId="LiveId" clId="{EA8B2038-5C5C-44DF-B9D9-9A4EED9AA0FD}" dt="2024-07-29T00:06:28.117" v="0" actId="1036"/>
          <ac:spMkLst>
            <pc:docMk/>
            <pc:sldMk cId="2823534808" sldId="257"/>
            <ac:spMk id="3" creationId="{409E161B-E571-E3FD-9D58-836B4D3986DB}"/>
          </ac:spMkLst>
        </pc:spChg>
      </pc:sldChg>
      <pc:sldChg chg="addSp modSp">
        <pc:chgData name="悠斗 渡辺" userId="7301ec9286ea8034" providerId="LiveId" clId="{EA8B2038-5C5C-44DF-B9D9-9A4EED9AA0FD}" dt="2024-07-29T01:35:24.529" v="18"/>
        <pc:sldMkLst>
          <pc:docMk/>
          <pc:sldMk cId="3772003432" sldId="260"/>
        </pc:sldMkLst>
        <pc:graphicFrameChg chg="add mod">
          <ac:chgData name="悠斗 渡辺" userId="7301ec9286ea8034" providerId="LiveId" clId="{EA8B2038-5C5C-44DF-B9D9-9A4EED9AA0FD}" dt="2024-07-29T01:35:24.529" v="18"/>
          <ac:graphicFrameMkLst>
            <pc:docMk/>
            <pc:sldMk cId="3772003432" sldId="260"/>
            <ac:graphicFrameMk id="2" creationId="{71D4BE7F-3A76-734B-BC3A-AA7FF78F4957}"/>
          </ac:graphicFrameMkLst>
        </pc:graphicFrameChg>
      </pc:sldChg>
      <pc:sldChg chg="modSp mod">
        <pc:chgData name="悠斗 渡辺" userId="7301ec9286ea8034" providerId="LiveId" clId="{EA8B2038-5C5C-44DF-B9D9-9A4EED9AA0FD}" dt="2024-07-29T01:41:19.966" v="20" actId="1036"/>
        <pc:sldMkLst>
          <pc:docMk/>
          <pc:sldMk cId="3908399247" sldId="261"/>
        </pc:sldMkLst>
        <pc:picChg chg="mod">
          <ac:chgData name="悠斗 渡辺" userId="7301ec9286ea8034" providerId="LiveId" clId="{EA8B2038-5C5C-44DF-B9D9-9A4EED9AA0FD}" dt="2024-07-29T01:41:19.966" v="20" actId="1036"/>
          <ac:picMkLst>
            <pc:docMk/>
            <pc:sldMk cId="3908399247" sldId="261"/>
            <ac:picMk id="5" creationId="{1DC00D9F-0702-90D0-13A1-FA9393298458}"/>
          </ac:picMkLst>
        </pc:picChg>
      </pc:sldChg>
      <pc:sldChg chg="modSp mod">
        <pc:chgData name="悠斗 渡辺" userId="7301ec9286ea8034" providerId="LiveId" clId="{EA8B2038-5C5C-44DF-B9D9-9A4EED9AA0FD}" dt="2024-07-29T00:15:17.321" v="3" actId="1036"/>
        <pc:sldMkLst>
          <pc:docMk/>
          <pc:sldMk cId="3525331527" sldId="267"/>
        </pc:sldMkLst>
        <pc:picChg chg="mod">
          <ac:chgData name="悠斗 渡辺" userId="7301ec9286ea8034" providerId="LiveId" clId="{EA8B2038-5C5C-44DF-B9D9-9A4EED9AA0FD}" dt="2024-07-29T00:15:17.321" v="3" actId="1036"/>
          <ac:picMkLst>
            <pc:docMk/>
            <pc:sldMk cId="3525331527" sldId="267"/>
            <ac:picMk id="5" creationId="{4C58EE92-ABCD-150C-2B45-DD830AA8409E}"/>
          </ac:picMkLst>
        </pc:picChg>
      </pc:sldChg>
      <pc:sldChg chg="modSp mod">
        <pc:chgData name="悠斗 渡辺" userId="7301ec9286ea8034" providerId="LiveId" clId="{EA8B2038-5C5C-44DF-B9D9-9A4EED9AA0FD}" dt="2024-07-29T00:26:59.156" v="9" actId="1036"/>
        <pc:sldMkLst>
          <pc:docMk/>
          <pc:sldMk cId="46019063" sldId="274"/>
        </pc:sldMkLst>
        <pc:picChg chg="mod">
          <ac:chgData name="悠斗 渡辺" userId="7301ec9286ea8034" providerId="LiveId" clId="{EA8B2038-5C5C-44DF-B9D9-9A4EED9AA0FD}" dt="2024-07-29T00:26:59.156" v="9" actId="1036"/>
          <ac:picMkLst>
            <pc:docMk/>
            <pc:sldMk cId="46019063" sldId="274"/>
            <ac:picMk id="4" creationId="{4946350A-61FE-9194-093E-E55A8F69F759}"/>
          </ac:picMkLst>
        </pc:picChg>
      </pc:sldChg>
      <pc:sldChg chg="modSp mod">
        <pc:chgData name="悠斗 渡辺" userId="7301ec9286ea8034" providerId="LiveId" clId="{EA8B2038-5C5C-44DF-B9D9-9A4EED9AA0FD}" dt="2024-07-29T01:53:50.298" v="21" actId="1036"/>
        <pc:sldMkLst>
          <pc:docMk/>
          <pc:sldMk cId="1269802696" sldId="276"/>
        </pc:sldMkLst>
        <pc:graphicFrameChg chg="mod">
          <ac:chgData name="悠斗 渡辺" userId="7301ec9286ea8034" providerId="LiveId" clId="{EA8B2038-5C5C-44DF-B9D9-9A4EED9AA0FD}" dt="2024-07-29T01:53:50.298" v="21" actId="1036"/>
          <ac:graphicFrameMkLst>
            <pc:docMk/>
            <pc:sldMk cId="1269802696" sldId="276"/>
            <ac:graphicFrameMk id="4" creationId="{EC8B94F4-DD43-8A9D-4D40-D0EF2615855C}"/>
          </ac:graphicFrameMkLst>
        </pc:graphicFrameChg>
      </pc:sldChg>
      <pc:sldChg chg="addSp delSp modSp mod">
        <pc:chgData name="悠斗 渡辺" userId="7301ec9286ea8034" providerId="LiveId" clId="{EA8B2038-5C5C-44DF-B9D9-9A4EED9AA0FD}" dt="2024-07-29T00:28:29.628" v="12"/>
        <pc:sldMkLst>
          <pc:docMk/>
          <pc:sldMk cId="2066417354" sldId="279"/>
        </pc:sldMkLst>
        <pc:picChg chg="del mod">
          <ac:chgData name="悠斗 渡辺" userId="7301ec9286ea8034" providerId="LiveId" clId="{EA8B2038-5C5C-44DF-B9D9-9A4EED9AA0FD}" dt="2024-07-29T00:28:23.571" v="11" actId="478"/>
          <ac:picMkLst>
            <pc:docMk/>
            <pc:sldMk cId="2066417354" sldId="279"/>
            <ac:picMk id="5" creationId="{F1916AC7-EC9D-94AC-6C34-A443D2AF9F30}"/>
          </ac:picMkLst>
        </pc:picChg>
        <pc:picChg chg="add mod">
          <ac:chgData name="悠斗 渡辺" userId="7301ec9286ea8034" providerId="LiveId" clId="{EA8B2038-5C5C-44DF-B9D9-9A4EED9AA0FD}" dt="2024-07-29T00:28:29.628" v="12"/>
          <ac:picMkLst>
            <pc:docMk/>
            <pc:sldMk cId="2066417354" sldId="279"/>
            <ac:picMk id="6" creationId="{011A6991-33C5-F820-D9AE-7AEA18137C86}"/>
          </ac:picMkLst>
        </pc:picChg>
      </pc:sldChg>
      <pc:sldChg chg="modSp">
        <pc:chgData name="悠斗 渡辺" userId="7301ec9286ea8034" providerId="LiveId" clId="{EA8B2038-5C5C-44DF-B9D9-9A4EED9AA0FD}" dt="2024-07-29T00:16:42.859" v="5" actId="20577"/>
        <pc:sldMkLst>
          <pc:docMk/>
          <pc:sldMk cId="3373809519" sldId="283"/>
        </pc:sldMkLst>
        <pc:spChg chg="mod">
          <ac:chgData name="悠斗 渡辺" userId="7301ec9286ea8034" providerId="LiveId" clId="{EA8B2038-5C5C-44DF-B9D9-9A4EED9AA0FD}" dt="2024-07-29T00:16:42.859" v="5" actId="20577"/>
          <ac:spMkLst>
            <pc:docMk/>
            <pc:sldMk cId="3373809519" sldId="283"/>
            <ac:spMk id="6" creationId="{41ADF1D6-398B-C426-FAD7-E97FC12394F7}"/>
          </ac:spMkLst>
        </pc:spChg>
      </pc:sldChg>
      <pc:sldChg chg="modSp">
        <pc:chgData name="悠斗 渡辺" userId="7301ec9286ea8034" providerId="LiveId" clId="{EA8B2038-5C5C-44DF-B9D9-9A4EED9AA0FD}" dt="2024-07-30T00:52:20.604" v="33" actId="255"/>
        <pc:sldMkLst>
          <pc:docMk/>
          <pc:sldMk cId="3890601127" sldId="288"/>
        </pc:sldMkLst>
        <pc:spChg chg="mod">
          <ac:chgData name="悠斗 渡辺" userId="7301ec9286ea8034" providerId="LiveId" clId="{EA8B2038-5C5C-44DF-B9D9-9A4EED9AA0FD}" dt="2024-07-30T00:52:20.604" v="33" actId="255"/>
          <ac:spMkLst>
            <pc:docMk/>
            <pc:sldMk cId="3890601127" sldId="288"/>
            <ac:spMk id="5" creationId="{144C3656-1816-D53B-405E-746DC4931DB6}"/>
          </ac:spMkLst>
        </pc:spChg>
      </pc:sldChg>
      <pc:sldChg chg="modSp mod">
        <pc:chgData name="悠斗 渡辺" userId="7301ec9286ea8034" providerId="LiveId" clId="{EA8B2038-5C5C-44DF-B9D9-9A4EED9AA0FD}" dt="2024-07-29T00:38:53.897" v="13" actId="1036"/>
        <pc:sldMkLst>
          <pc:docMk/>
          <pc:sldMk cId="3787796646" sldId="291"/>
        </pc:sldMkLst>
        <pc:picChg chg="mod">
          <ac:chgData name="悠斗 渡辺" userId="7301ec9286ea8034" providerId="LiveId" clId="{EA8B2038-5C5C-44DF-B9D9-9A4EED9AA0FD}" dt="2024-07-29T00:38:53.897" v="13" actId="1036"/>
          <ac:picMkLst>
            <pc:docMk/>
            <pc:sldMk cId="3787796646" sldId="291"/>
            <ac:picMk id="6" creationId="{0E8B6B0E-8B17-BBE6-E867-211E7C106FDD}"/>
          </ac:picMkLst>
        </pc:picChg>
      </pc:sldChg>
      <pc:sldChg chg="modSp mod">
        <pc:chgData name="悠斗 渡辺" userId="7301ec9286ea8034" providerId="LiveId" clId="{EA8B2038-5C5C-44DF-B9D9-9A4EED9AA0FD}" dt="2024-07-29T01:59:45.187" v="23" actId="1035"/>
        <pc:sldMkLst>
          <pc:docMk/>
          <pc:sldMk cId="992822158" sldId="294"/>
        </pc:sldMkLst>
        <pc:graphicFrameChg chg="mod">
          <ac:chgData name="悠斗 渡辺" userId="7301ec9286ea8034" providerId="LiveId" clId="{EA8B2038-5C5C-44DF-B9D9-9A4EED9AA0FD}" dt="2024-07-29T01:59:45.187" v="23" actId="1035"/>
          <ac:graphicFrameMkLst>
            <pc:docMk/>
            <pc:sldMk cId="992822158" sldId="294"/>
            <ac:graphicFrameMk id="4" creationId="{3386A905-B0F8-61EF-CFF2-1B392D1A0B10}"/>
          </ac:graphicFrameMkLst>
        </pc:graphicFrameChg>
      </pc:sldChg>
      <pc:sldChg chg="modSp mod">
        <pc:chgData name="悠斗 渡辺" userId="7301ec9286ea8034" providerId="LiveId" clId="{EA8B2038-5C5C-44DF-B9D9-9A4EED9AA0FD}" dt="2024-07-30T00:23:32.730" v="25" actId="1035"/>
        <pc:sldMkLst>
          <pc:docMk/>
          <pc:sldMk cId="1182700094" sldId="301"/>
        </pc:sldMkLst>
        <pc:graphicFrameChg chg="mod">
          <ac:chgData name="悠斗 渡辺" userId="7301ec9286ea8034" providerId="LiveId" clId="{EA8B2038-5C5C-44DF-B9D9-9A4EED9AA0FD}" dt="2024-07-30T00:23:32.730" v="25" actId="1035"/>
          <ac:graphicFrameMkLst>
            <pc:docMk/>
            <pc:sldMk cId="1182700094" sldId="301"/>
            <ac:graphicFrameMk id="4" creationId="{2E1337C1-2041-4652-322D-DF3FED65AA9B}"/>
          </ac:graphicFrameMkLst>
        </pc:graphicFrameChg>
      </pc:sldChg>
      <pc:sldChg chg="modSp">
        <pc:chgData name="悠斗 渡辺" userId="7301ec9286ea8034" providerId="LiveId" clId="{EA8B2038-5C5C-44DF-B9D9-9A4EED9AA0FD}" dt="2024-07-30T00:27:10.523" v="29"/>
        <pc:sldMkLst>
          <pc:docMk/>
          <pc:sldMk cId="2148103859" sldId="303"/>
        </pc:sldMkLst>
        <pc:spChg chg="mod">
          <ac:chgData name="悠斗 渡辺" userId="7301ec9286ea8034" providerId="LiveId" clId="{EA8B2038-5C5C-44DF-B9D9-9A4EED9AA0FD}" dt="2024-07-30T00:27:10.523" v="29"/>
          <ac:spMkLst>
            <pc:docMk/>
            <pc:sldMk cId="2148103859" sldId="303"/>
            <ac:spMk id="6" creationId="{AA77DCCB-5B78-0FAF-8C5A-FDCFCB5A8532}"/>
          </ac:spMkLst>
        </pc:spChg>
      </pc:sldChg>
      <pc:sldChg chg="modSp">
        <pc:chgData name="悠斗 渡辺" userId="7301ec9286ea8034" providerId="LiveId" clId="{EA8B2038-5C5C-44DF-B9D9-9A4EED9AA0FD}" dt="2024-07-29T01:10:25.659" v="14"/>
        <pc:sldMkLst>
          <pc:docMk/>
          <pc:sldMk cId="4040350816" sldId="304"/>
        </pc:sldMkLst>
        <pc:spChg chg="mod">
          <ac:chgData name="悠斗 渡辺" userId="7301ec9286ea8034" providerId="LiveId" clId="{EA8B2038-5C5C-44DF-B9D9-9A4EED9AA0FD}" dt="2024-07-29T01:10:25.659" v="14"/>
          <ac:spMkLst>
            <pc:docMk/>
            <pc:sldMk cId="4040350816" sldId="304"/>
            <ac:spMk id="5" creationId="{10CE8013-DFFE-86B4-1CE6-BD9E4FEB4D37}"/>
          </ac:spMkLst>
        </pc:spChg>
      </pc:sldChg>
      <pc:sldChg chg="addSp delSp modSp mod">
        <pc:chgData name="悠斗 渡辺" userId="7301ec9286ea8034" providerId="LiveId" clId="{EA8B2038-5C5C-44DF-B9D9-9A4EED9AA0FD}" dt="2024-07-29T01:13:05.552" v="17" actId="1076"/>
        <pc:sldMkLst>
          <pc:docMk/>
          <pc:sldMk cId="2396057732" sldId="306"/>
        </pc:sldMkLst>
        <pc:picChg chg="add mod">
          <ac:chgData name="悠斗 渡辺" userId="7301ec9286ea8034" providerId="LiveId" clId="{EA8B2038-5C5C-44DF-B9D9-9A4EED9AA0FD}" dt="2024-07-29T01:13:05.552" v="17" actId="1076"/>
          <ac:picMkLst>
            <pc:docMk/>
            <pc:sldMk cId="2396057732" sldId="306"/>
            <ac:picMk id="2" creationId="{978E4B5C-5C9B-00E3-C4A2-F44F9E8586EA}"/>
          </ac:picMkLst>
        </pc:picChg>
        <pc:picChg chg="del">
          <ac:chgData name="悠斗 渡辺" userId="7301ec9286ea8034" providerId="LiveId" clId="{EA8B2038-5C5C-44DF-B9D9-9A4EED9AA0FD}" dt="2024-07-29T01:12:42.967" v="15" actId="478"/>
          <ac:picMkLst>
            <pc:docMk/>
            <pc:sldMk cId="2396057732" sldId="306"/>
            <ac:picMk id="10" creationId="{78F78430-0C4C-0CC3-AC57-4B71DCE50723}"/>
          </ac:picMkLst>
        </pc:picChg>
      </pc:sldChg>
      <pc:sldChg chg="modSp mod">
        <pc:chgData name="悠斗 渡辺" userId="7301ec9286ea8034" providerId="LiveId" clId="{EA8B2038-5C5C-44DF-B9D9-9A4EED9AA0FD}" dt="2024-07-30T00:35:56.547" v="32" actId="1035"/>
        <pc:sldMkLst>
          <pc:docMk/>
          <pc:sldMk cId="2862915843" sldId="311"/>
        </pc:sldMkLst>
        <pc:graphicFrameChg chg="mod">
          <ac:chgData name="悠斗 渡辺" userId="7301ec9286ea8034" providerId="LiveId" clId="{EA8B2038-5C5C-44DF-B9D9-9A4EED9AA0FD}" dt="2024-07-30T00:35:56.547" v="32" actId="1035"/>
          <ac:graphicFrameMkLst>
            <pc:docMk/>
            <pc:sldMk cId="2862915843" sldId="311"/>
            <ac:graphicFrameMk id="4" creationId="{BBC8AFF7-8963-0661-D2F8-E575C21EBF69}"/>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65298;&#65288;&#35480;&#23566;&#38651;&#21205;&#27231;&#12398;&#29305;&#24615;&#28204;&#23450;&#35430;&#39443;&#65289;.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65298;&#65288;&#35480;&#23566;&#38651;&#21205;&#27231;&#12398;&#29305;&#24615;&#28204;&#23450;&#35430;&#39443;&#65289;.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65298;&#65288;&#35480;&#23566;&#38651;&#21205;&#27231;&#12398;&#29305;&#24615;&#28204;&#23450;&#35430;&#39443;&#65289;.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'実験1.2変圧比試験'!$A$3:$A$15</c:f>
              <c:numCache>
                <c:formatCode>0.0_ </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125</c:v>
                </c:pt>
              </c:numCache>
            </c:numRef>
          </c:xVal>
          <c:yVal>
            <c:numRef>
              <c:f>'実験1.2変圧比試験'!$B$3:$B$15</c:f>
              <c:numCache>
                <c:formatCode>0.0_ </c:formatCode>
                <c:ptCount val="13"/>
                <c:pt idx="0">
                  <c:v>10</c:v>
                </c:pt>
                <c:pt idx="1">
                  <c:v>20.2</c:v>
                </c:pt>
                <c:pt idx="2">
                  <c:v>29.8</c:v>
                </c:pt>
                <c:pt idx="3">
                  <c:v>39.6</c:v>
                </c:pt>
                <c:pt idx="4">
                  <c:v>50</c:v>
                </c:pt>
                <c:pt idx="5">
                  <c:v>59.3</c:v>
                </c:pt>
                <c:pt idx="6">
                  <c:v>69.400000000000006</c:v>
                </c:pt>
                <c:pt idx="7">
                  <c:v>80.099999999999994</c:v>
                </c:pt>
                <c:pt idx="8">
                  <c:v>90</c:v>
                </c:pt>
                <c:pt idx="9">
                  <c:v>99.8</c:v>
                </c:pt>
                <c:pt idx="10">
                  <c:v>110</c:v>
                </c:pt>
                <c:pt idx="11">
                  <c:v>120</c:v>
                </c:pt>
                <c:pt idx="12">
                  <c:v>126</c:v>
                </c:pt>
              </c:numCache>
            </c:numRef>
          </c:yVal>
          <c:smooth val="0"/>
          <c:extLst>
            <c:ext xmlns:c16="http://schemas.microsoft.com/office/drawing/2014/chart" uri="{C3380CC4-5D6E-409C-BE32-E72D297353CC}">
              <c16:uniqueId val="{00000000-B9FC-4A6B-BEA1-777AC1B64051}"/>
            </c:ext>
          </c:extLst>
        </c:ser>
        <c:dLbls>
          <c:showLegendKey val="0"/>
          <c:showVal val="0"/>
          <c:showCatName val="0"/>
          <c:showSerName val="0"/>
          <c:showPercent val="0"/>
          <c:showBubbleSize val="0"/>
        </c:dLbls>
        <c:axId val="1472142911"/>
        <c:axId val="1472144831"/>
      </c:scatterChart>
      <c:valAx>
        <c:axId val="147214291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000" dirty="0"/>
                  <a:t>一次電圧（</a:t>
                </a:r>
                <a:r>
                  <a:rPr lang="en-US" altLang="ja-JP" sz="2000" dirty="0"/>
                  <a:t>V)</a:t>
                </a:r>
                <a:endParaRPr lang="ja-JP"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2144831"/>
        <c:crosses val="autoZero"/>
        <c:crossBetween val="midCat"/>
      </c:valAx>
      <c:valAx>
        <c:axId val="14721448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000" dirty="0"/>
                  <a:t>二次電圧</a:t>
                </a:r>
                <a:r>
                  <a:rPr lang="en-US" altLang="ja-JP" sz="2000" dirty="0"/>
                  <a:t>(V)</a:t>
                </a:r>
                <a:endParaRPr lang="ja-JP" altLang="en-US" sz="2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214291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力率１</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'実験1.4短絡試験'!$V$3:$V$11</c:f>
              <c:numCache>
                <c:formatCode>General</c:formatCode>
                <c:ptCount val="9"/>
                <c:pt idx="0">
                  <c:v>2.2521508040178371</c:v>
                </c:pt>
                <c:pt idx="1">
                  <c:v>4.0538714472321065</c:v>
                </c:pt>
                <c:pt idx="2">
                  <c:v>5.4051619296428086</c:v>
                </c:pt>
                <c:pt idx="3">
                  <c:v>6.7564524120535108</c:v>
                </c:pt>
                <c:pt idx="4">
                  <c:v>8.1077428944642129</c:v>
                </c:pt>
                <c:pt idx="5">
                  <c:v>9.4590333768749169</c:v>
                </c:pt>
                <c:pt idx="6">
                  <c:v>10.810323859285617</c:v>
                </c:pt>
                <c:pt idx="7">
                  <c:v>12.161614341696321</c:v>
                </c:pt>
                <c:pt idx="8">
                  <c:v>13.512904824107022</c:v>
                </c:pt>
              </c:numCache>
            </c:numRef>
          </c:yVal>
          <c:smooth val="0"/>
          <c:extLst>
            <c:ext xmlns:c16="http://schemas.microsoft.com/office/drawing/2014/chart" uri="{C3380CC4-5D6E-409C-BE32-E72D297353CC}">
              <c16:uniqueId val="{00000000-B18D-4FD8-97C0-691DC00D3F1D}"/>
            </c:ext>
          </c:extLst>
        </c:ser>
        <c:ser>
          <c:idx val="1"/>
          <c:order val="1"/>
          <c:tx>
            <c:v>遅れ力率</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'実験1.4短絡試験'!$V$15:$V$23</c:f>
              <c:numCache>
                <c:formatCode>General</c:formatCode>
                <c:ptCount val="9"/>
                <c:pt idx="0">
                  <c:v>1.9468385617887187</c:v>
                </c:pt>
                <c:pt idx="1">
                  <c:v>3.5043094112196935</c:v>
                </c:pt>
                <c:pt idx="2">
                  <c:v>4.6724125482929244</c:v>
                </c:pt>
                <c:pt idx="3">
                  <c:v>5.8405156853661557</c:v>
                </c:pt>
                <c:pt idx="4">
                  <c:v>7.0086188224393871</c:v>
                </c:pt>
                <c:pt idx="5">
                  <c:v>8.1767219595126193</c:v>
                </c:pt>
                <c:pt idx="6">
                  <c:v>9.3448250965858488</c:v>
                </c:pt>
                <c:pt idx="7">
                  <c:v>10.512928233659082</c:v>
                </c:pt>
                <c:pt idx="8">
                  <c:v>11.681031370732311</c:v>
                </c:pt>
              </c:numCache>
            </c:numRef>
          </c:yVal>
          <c:smooth val="0"/>
          <c:extLst>
            <c:ext xmlns:c16="http://schemas.microsoft.com/office/drawing/2014/chart" uri="{C3380CC4-5D6E-409C-BE32-E72D297353CC}">
              <c16:uniqueId val="{00000001-B18D-4FD8-97C0-691DC00D3F1D}"/>
            </c:ext>
          </c:extLst>
        </c:ser>
        <c:dLbls>
          <c:showLegendKey val="0"/>
          <c:showVal val="0"/>
          <c:showCatName val="0"/>
          <c:showSerName val="0"/>
          <c:showPercent val="0"/>
          <c:showBubbleSize val="0"/>
        </c:dLbls>
        <c:axId val="1805216495"/>
        <c:axId val="1805222735"/>
      </c:scatterChart>
      <c:valAx>
        <c:axId val="18052164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en-US" altLang="ja-JP" sz="1600" b="0" i="0" u="none" strike="noStrike" kern="1200" baseline="0" dirty="0">
                    <a:solidFill>
                      <a:prstClr val="black">
                        <a:lumMod val="65000"/>
                        <a:lumOff val="35000"/>
                      </a:prstClr>
                    </a:solidFill>
                  </a:rPr>
                  <a:t>2</a:t>
                </a:r>
                <a:r>
                  <a:rPr lang="ja-JP" altLang="en-US" sz="1600" b="0" i="0" u="none" strike="noStrike" kern="1200" baseline="0" dirty="0">
                    <a:solidFill>
                      <a:prstClr val="black">
                        <a:lumMod val="65000"/>
                        <a:lumOff val="35000"/>
                      </a:prstClr>
                    </a:solidFill>
                  </a:rPr>
                  <a:t>次負荷電流</a:t>
                </a:r>
                <a:r>
                  <a:rPr lang="en-US" altLang="ja-JP" sz="1600" b="0" i="0" u="none" strike="noStrike" kern="1200" baseline="0" dirty="0">
                    <a:solidFill>
                      <a:prstClr val="black">
                        <a:lumMod val="65000"/>
                        <a:lumOff val="35000"/>
                      </a:prstClr>
                    </a:solidFill>
                  </a:rPr>
                  <a:t>[A]</a:t>
                </a:r>
                <a:endParaRPr lang="ja-JP" altLang="en-US" sz="1600" b="0" i="0" u="none" strike="noStrike" kern="120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05222735"/>
        <c:crosses val="autoZero"/>
        <c:crossBetween val="midCat"/>
      </c:valAx>
      <c:valAx>
        <c:axId val="18052227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600" b="0" i="0" u="none" strike="noStrike" kern="1200" baseline="0" dirty="0">
                    <a:solidFill>
                      <a:prstClr val="black">
                        <a:lumMod val="65000"/>
                        <a:lumOff val="35000"/>
                      </a:prstClr>
                    </a:solidFill>
                  </a:rPr>
                  <a:t>電圧変動率</a:t>
                </a:r>
                <a:r>
                  <a:rPr lang="en-US" altLang="ja-JP" sz="1600" b="0" i="0" u="none" strike="noStrike" kern="1200" baseline="0" dirty="0" err="1">
                    <a:solidFill>
                      <a:prstClr val="black">
                        <a:lumMod val="65000"/>
                        <a:lumOff val="35000"/>
                      </a:prstClr>
                    </a:solidFill>
                  </a:rPr>
                  <a:t>qcos</a:t>
                </a:r>
                <a:r>
                  <a:rPr lang="el-GR" altLang="ja-JP" sz="1600" b="0" i="0" u="none" strike="noStrike" kern="1200" baseline="0" dirty="0">
                    <a:solidFill>
                      <a:prstClr val="black">
                        <a:lumMod val="65000"/>
                        <a:lumOff val="35000"/>
                      </a:prstClr>
                    </a:solidFill>
                  </a:rPr>
                  <a:t>Φ</a:t>
                </a:r>
                <a:endParaRPr lang="ja-JP" altLang="en-US" sz="16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05216495"/>
        <c:crosses val="autoZero"/>
        <c:crossBetween val="midCat"/>
      </c:valAx>
      <c:spPr>
        <a:noFill/>
        <a:ln>
          <a:noFill/>
        </a:ln>
        <a:effectLst/>
      </c:spPr>
    </c:plotArea>
    <c:legend>
      <c:legendPos val="b"/>
      <c:layout>
        <c:manualLayout>
          <c:xMode val="edge"/>
          <c:yMode val="edge"/>
          <c:x val="0.67149850039334846"/>
          <c:y val="0.60119441353948222"/>
          <c:w val="0.21004390063558159"/>
          <c:h val="0.15550581844653946"/>
        </c:manualLayout>
      </c:layout>
      <c:overlay val="1"/>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力率１</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'実験1.4短絡試験'!$AA$3:$AA$11</c:f>
              <c:numCache>
                <c:formatCode>General</c:formatCode>
                <c:ptCount val="9"/>
                <c:pt idx="0">
                  <c:v>87.817570730232504</c:v>
                </c:pt>
                <c:pt idx="1">
                  <c:v>90.296086042016526</c:v>
                </c:pt>
                <c:pt idx="2">
                  <c:v>90.237993092596227</c:v>
                </c:pt>
                <c:pt idx="3">
                  <c:v>89.861564832212764</c:v>
                </c:pt>
                <c:pt idx="4">
                  <c:v>89.078340239816839</c:v>
                </c:pt>
                <c:pt idx="5">
                  <c:v>88.060173202092756</c:v>
                </c:pt>
                <c:pt idx="6">
                  <c:v>87.072641728843479</c:v>
                </c:pt>
                <c:pt idx="7">
                  <c:v>85.946405642660721</c:v>
                </c:pt>
                <c:pt idx="8">
                  <c:v>85.421803979306304</c:v>
                </c:pt>
              </c:numCache>
            </c:numRef>
          </c:yVal>
          <c:smooth val="0"/>
          <c:extLst>
            <c:ext xmlns:c16="http://schemas.microsoft.com/office/drawing/2014/chart" uri="{C3380CC4-5D6E-409C-BE32-E72D297353CC}">
              <c16:uniqueId val="{00000000-8510-4F2D-A0BD-1349B294D69B}"/>
            </c:ext>
          </c:extLst>
        </c:ser>
        <c:ser>
          <c:idx val="1"/>
          <c:order val="1"/>
          <c:tx>
            <c:v>遅れ力率</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'実験1.4短絡試験'!$AA$15:$AA$23</c:f>
              <c:numCache>
                <c:formatCode>General</c:formatCode>
                <c:ptCount val="9"/>
                <c:pt idx="0">
                  <c:v>85.261274744080083</c:v>
                </c:pt>
                <c:pt idx="1">
                  <c:v>88.216905024057667</c:v>
                </c:pt>
                <c:pt idx="2">
                  <c:v>88.168928123882736</c:v>
                </c:pt>
                <c:pt idx="3">
                  <c:v>87.745724356065395</c:v>
                </c:pt>
                <c:pt idx="4">
                  <c:v>86.847190396290557</c:v>
                </c:pt>
                <c:pt idx="5">
                  <c:v>85.681206898671775</c:v>
                </c:pt>
                <c:pt idx="6">
                  <c:v>84.560669113670357</c:v>
                </c:pt>
                <c:pt idx="7">
                  <c:v>83.289674124970048</c:v>
                </c:pt>
                <c:pt idx="8">
                  <c:v>82.719698207384909</c:v>
                </c:pt>
              </c:numCache>
            </c:numRef>
          </c:yVal>
          <c:smooth val="0"/>
          <c:extLst>
            <c:ext xmlns:c16="http://schemas.microsoft.com/office/drawing/2014/chart" uri="{C3380CC4-5D6E-409C-BE32-E72D297353CC}">
              <c16:uniqueId val="{00000001-8510-4F2D-A0BD-1349B294D69B}"/>
            </c:ext>
          </c:extLst>
        </c:ser>
        <c:dLbls>
          <c:showLegendKey val="0"/>
          <c:showVal val="0"/>
          <c:showCatName val="0"/>
          <c:showSerName val="0"/>
          <c:showPercent val="0"/>
          <c:showBubbleSize val="0"/>
        </c:dLbls>
        <c:axId val="1829187871"/>
        <c:axId val="1829188351"/>
      </c:scatterChart>
      <c:valAx>
        <c:axId val="18291878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rtl="0">
                  <a:defRPr sz="1500" b="0" i="0" u="none" strike="noStrike" kern="1200" baseline="0">
                    <a:solidFill>
                      <a:schemeClr val="tx1">
                        <a:lumMod val="65000"/>
                        <a:lumOff val="35000"/>
                      </a:schemeClr>
                    </a:solidFill>
                    <a:latin typeface="+mn-lt"/>
                    <a:ea typeface="+mn-ea"/>
                    <a:cs typeface="+mn-cs"/>
                  </a:defRPr>
                </a:pPr>
                <a:r>
                  <a:rPr lang="en-US"/>
                  <a:t>2</a:t>
                </a:r>
                <a:r>
                  <a:rPr lang="ja-JP"/>
                  <a:t>次負荷電流</a:t>
                </a:r>
                <a:r>
                  <a:rPr lang="en-US"/>
                  <a:t>[A]</a:t>
                </a:r>
                <a:endParaRPr lang="ja-JP"/>
              </a:p>
            </c:rich>
          </c:tx>
          <c:overlay val="0"/>
          <c:spPr>
            <a:noFill/>
            <a:ln>
              <a:noFill/>
            </a:ln>
            <a:effectLst/>
          </c:spPr>
          <c:txPr>
            <a:bodyPr rot="0" spcFirstLastPara="1" vertOverflow="ellipsis" vert="horz" wrap="square" anchor="ctr" anchorCtr="1"/>
            <a:lstStyle/>
            <a:p>
              <a:pPr algn="ctr" rtl="0">
                <a:defRPr sz="15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29188351"/>
        <c:crosses val="autoZero"/>
        <c:crossBetween val="midCat"/>
      </c:valAx>
      <c:valAx>
        <c:axId val="18291883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t>効率</a:t>
                </a:r>
                <a:r>
                  <a:rPr lang="en-US"/>
                  <a:t>ηcosφ</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29187871"/>
        <c:crosses val="autoZero"/>
        <c:crossBetween val="midCat"/>
      </c:valAx>
      <c:spPr>
        <a:noFill/>
        <a:ln>
          <a:noFill/>
        </a:ln>
        <a:effectLst/>
      </c:spPr>
    </c:plotArea>
    <c:legend>
      <c:legendPos val="r"/>
      <c:layout>
        <c:manualLayout>
          <c:xMode val="edge"/>
          <c:yMode val="edge"/>
          <c:x val="0.7059308034340932"/>
          <c:y val="0.1582352273103016"/>
          <c:w val="0.18484349498428435"/>
          <c:h val="0.15405173442439596"/>
        </c:manualLayout>
      </c:layout>
      <c:overlay val="1"/>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backward val="40"/>
            <c:dispRSqr val="0"/>
            <c:dispEq val="1"/>
            <c:trendlineLbl>
              <c:layout>
                <c:manualLayout>
                  <c:x val="6.6135527073200417E-2"/>
                  <c:y val="0.38717478518607229"/>
                </c:manualLayout>
              </c:layout>
              <c:numFmt formatCode="General" sourceLinked="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rendlineLbl>
          </c:trendline>
          <c:trendline>
            <c:spPr>
              <a:ln w="19050" cap="rnd">
                <a:solidFill>
                  <a:schemeClr val="accent1"/>
                </a:solidFill>
                <a:prstDash val="sysDot"/>
              </a:ln>
              <a:effectLst/>
            </c:spPr>
            <c:trendlineType val="poly"/>
            <c:order val="2"/>
            <c:dispRSqr val="0"/>
            <c:dispEq val="0"/>
          </c:trendline>
          <c:xVal>
            <c:numRef>
              <c:f>'実験２.2'!$B$3:$B$12</c:f>
              <c:numCache>
                <c:formatCode>0.00</c:formatCode>
                <c:ptCount val="10"/>
                <c:pt idx="0">
                  <c:v>220</c:v>
                </c:pt>
                <c:pt idx="1">
                  <c:v>200</c:v>
                </c:pt>
                <c:pt idx="2">
                  <c:v>180</c:v>
                </c:pt>
                <c:pt idx="3">
                  <c:v>160</c:v>
                </c:pt>
                <c:pt idx="4">
                  <c:v>140</c:v>
                </c:pt>
                <c:pt idx="5">
                  <c:v>120</c:v>
                </c:pt>
                <c:pt idx="6">
                  <c:v>100</c:v>
                </c:pt>
                <c:pt idx="7">
                  <c:v>80</c:v>
                </c:pt>
                <c:pt idx="8">
                  <c:v>60</c:v>
                </c:pt>
                <c:pt idx="9">
                  <c:v>40</c:v>
                </c:pt>
              </c:numCache>
            </c:numRef>
          </c:xVal>
          <c:yVal>
            <c:numRef>
              <c:f>'実験２.2'!$G$3:$G$12</c:f>
              <c:numCache>
                <c:formatCode>General</c:formatCode>
                <c:ptCount val="10"/>
                <c:pt idx="0">
                  <c:v>162</c:v>
                </c:pt>
                <c:pt idx="1">
                  <c:v>156</c:v>
                </c:pt>
                <c:pt idx="2">
                  <c:v>146</c:v>
                </c:pt>
                <c:pt idx="3">
                  <c:v>138</c:v>
                </c:pt>
                <c:pt idx="4">
                  <c:v>132</c:v>
                </c:pt>
                <c:pt idx="5">
                  <c:v>124</c:v>
                </c:pt>
                <c:pt idx="6">
                  <c:v>120</c:v>
                </c:pt>
                <c:pt idx="7">
                  <c:v>118</c:v>
                </c:pt>
                <c:pt idx="8">
                  <c:v>116</c:v>
                </c:pt>
                <c:pt idx="9">
                  <c:v>116</c:v>
                </c:pt>
              </c:numCache>
            </c:numRef>
          </c:yVal>
          <c:smooth val="0"/>
          <c:extLst>
            <c:ext xmlns:c16="http://schemas.microsoft.com/office/drawing/2014/chart" uri="{C3380CC4-5D6E-409C-BE32-E72D297353CC}">
              <c16:uniqueId val="{00000002-9246-45B7-B6DE-273FDCBDB645}"/>
            </c:ext>
          </c:extLst>
        </c:ser>
        <c:dLbls>
          <c:showLegendKey val="0"/>
          <c:showVal val="0"/>
          <c:showCatName val="0"/>
          <c:showSerName val="0"/>
          <c:showPercent val="0"/>
          <c:showBubbleSize val="0"/>
        </c:dLbls>
        <c:axId val="250524351"/>
        <c:axId val="250524831"/>
      </c:scatterChart>
      <c:valAx>
        <c:axId val="2505243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500" dirty="0"/>
                  <a:t>電圧</a:t>
                </a:r>
                <a:r>
                  <a:rPr lang="en-US" altLang="ja-JP" sz="1500" dirty="0"/>
                  <a:t>V1</a:t>
                </a:r>
                <a:endParaRPr lang="ja-JP" altLang="en-US" sz="15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90" b="0" i="0" u="none" strike="noStrike" kern="1200" baseline="0">
                <a:solidFill>
                  <a:schemeClr val="tx1">
                    <a:lumMod val="65000"/>
                    <a:lumOff val="35000"/>
                  </a:schemeClr>
                </a:solidFill>
                <a:latin typeface="+mn-lt"/>
                <a:ea typeface="+mn-ea"/>
                <a:cs typeface="+mn-cs"/>
              </a:defRPr>
            </a:pPr>
            <a:endParaRPr lang="ja-JP"/>
          </a:p>
        </c:txPr>
        <c:crossAx val="250524831"/>
        <c:crosses val="autoZero"/>
        <c:crossBetween val="midCat"/>
      </c:valAx>
      <c:valAx>
        <c:axId val="2505248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500" dirty="0"/>
                  <a:t>無負荷入力</a:t>
                </a:r>
                <a:r>
                  <a:rPr lang="en-US" altLang="ja-JP" sz="1500" dirty="0"/>
                  <a:t>P0</a:t>
                </a:r>
                <a:endParaRPr lang="ja-JP" altLang="en-US" sz="15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25052435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'実験2.3'!$B$2</c:f>
              <c:strCache>
                <c:ptCount val="1"/>
                <c:pt idx="0">
                  <c:v>電圧（V)</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'実験2.3'!$A$3:$A$18</c:f>
              <c:numCache>
                <c:formatCode>0.0</c:formatCode>
                <c:ptCount val="16"/>
                <c:pt idx="0">
                  <c:v>9.4</c:v>
                </c:pt>
                <c:pt idx="1">
                  <c:v>9</c:v>
                </c:pt>
                <c:pt idx="2">
                  <c:v>8.6</c:v>
                </c:pt>
                <c:pt idx="3">
                  <c:v>8.1999999999999993</c:v>
                </c:pt>
                <c:pt idx="4">
                  <c:v>7.7999999999999989</c:v>
                </c:pt>
                <c:pt idx="5">
                  <c:v>7.3999999999999986</c:v>
                </c:pt>
                <c:pt idx="6">
                  <c:v>6.9999999999999982</c:v>
                </c:pt>
                <c:pt idx="7">
                  <c:v>6.5999999999999979</c:v>
                </c:pt>
                <c:pt idx="8">
                  <c:v>6.1999999999999975</c:v>
                </c:pt>
                <c:pt idx="9">
                  <c:v>5.7999999999999972</c:v>
                </c:pt>
                <c:pt idx="10">
                  <c:v>5.3999999999999968</c:v>
                </c:pt>
                <c:pt idx="11">
                  <c:v>4.9999999999999964</c:v>
                </c:pt>
                <c:pt idx="12">
                  <c:v>4.5999999999999961</c:v>
                </c:pt>
                <c:pt idx="13">
                  <c:v>4.1999999999999957</c:v>
                </c:pt>
                <c:pt idx="14">
                  <c:v>3.7999999999999958</c:v>
                </c:pt>
                <c:pt idx="15">
                  <c:v>3.3999999999999959</c:v>
                </c:pt>
              </c:numCache>
            </c:numRef>
          </c:xVal>
          <c:yVal>
            <c:numRef>
              <c:f>'実験2.3'!$B$3:$B$18</c:f>
              <c:numCache>
                <c:formatCode>0.0</c:formatCode>
                <c:ptCount val="16"/>
                <c:pt idx="0">
                  <c:v>50</c:v>
                </c:pt>
                <c:pt idx="1">
                  <c:v>46.1</c:v>
                </c:pt>
                <c:pt idx="2">
                  <c:v>45.2</c:v>
                </c:pt>
                <c:pt idx="3">
                  <c:v>44</c:v>
                </c:pt>
                <c:pt idx="4">
                  <c:v>41.5</c:v>
                </c:pt>
                <c:pt idx="5">
                  <c:v>38</c:v>
                </c:pt>
                <c:pt idx="6">
                  <c:v>35.799999999999997</c:v>
                </c:pt>
                <c:pt idx="7">
                  <c:v>33.5</c:v>
                </c:pt>
                <c:pt idx="8">
                  <c:v>31.8</c:v>
                </c:pt>
                <c:pt idx="9">
                  <c:v>29.9</c:v>
                </c:pt>
                <c:pt idx="10">
                  <c:v>27.6</c:v>
                </c:pt>
                <c:pt idx="11">
                  <c:v>25.5</c:v>
                </c:pt>
                <c:pt idx="12">
                  <c:v>23.5</c:v>
                </c:pt>
                <c:pt idx="13">
                  <c:v>21.8</c:v>
                </c:pt>
                <c:pt idx="14">
                  <c:v>20</c:v>
                </c:pt>
                <c:pt idx="15">
                  <c:v>18.399999999999999</c:v>
                </c:pt>
              </c:numCache>
            </c:numRef>
          </c:yVal>
          <c:smooth val="0"/>
          <c:extLst>
            <c:ext xmlns:c16="http://schemas.microsoft.com/office/drawing/2014/chart" uri="{C3380CC4-5D6E-409C-BE32-E72D297353CC}">
              <c16:uniqueId val="{00000000-1B1F-4DF8-9ACA-0198C803BD18}"/>
            </c:ext>
          </c:extLst>
        </c:ser>
        <c:dLbls>
          <c:showLegendKey val="0"/>
          <c:showVal val="0"/>
          <c:showCatName val="0"/>
          <c:showSerName val="0"/>
          <c:showPercent val="0"/>
          <c:showBubbleSize val="0"/>
        </c:dLbls>
        <c:axId val="1986781327"/>
        <c:axId val="1986779407"/>
      </c:scatterChart>
      <c:valAx>
        <c:axId val="1986781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dirty="0"/>
                  <a:t>電流</a:t>
                </a:r>
                <a:r>
                  <a:rPr lang="en-US" dirty="0"/>
                  <a:t>Ism[A]</a:t>
                </a:r>
                <a:endParaRPr lang="ja-JP" dirty="0"/>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86779407"/>
        <c:crosses val="autoZero"/>
        <c:crossBetween val="midCat"/>
      </c:valAx>
      <c:valAx>
        <c:axId val="19867794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dirty="0"/>
                  <a:t>電圧</a:t>
                </a:r>
                <a:r>
                  <a:rPr lang="en-US" dirty="0" err="1"/>
                  <a:t>Vsm</a:t>
                </a:r>
                <a:r>
                  <a:rPr lang="en-US" dirty="0"/>
                  <a:t>[V]</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86781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'実験2.3'!$H$2</c:f>
              <c:strCache>
                <c:ptCount val="1"/>
                <c:pt idx="0">
                  <c:v>P0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'実験2.3'!$A$3:$A$18</c:f>
              <c:numCache>
                <c:formatCode>0.0</c:formatCode>
                <c:ptCount val="16"/>
                <c:pt idx="0">
                  <c:v>9.4</c:v>
                </c:pt>
                <c:pt idx="1">
                  <c:v>9</c:v>
                </c:pt>
                <c:pt idx="2">
                  <c:v>8.6</c:v>
                </c:pt>
                <c:pt idx="3">
                  <c:v>8.1999999999999993</c:v>
                </c:pt>
                <c:pt idx="4">
                  <c:v>7.7999999999999989</c:v>
                </c:pt>
                <c:pt idx="5">
                  <c:v>7.3999999999999986</c:v>
                </c:pt>
                <c:pt idx="6">
                  <c:v>6.9999999999999982</c:v>
                </c:pt>
                <c:pt idx="7">
                  <c:v>6.5999999999999979</c:v>
                </c:pt>
                <c:pt idx="8">
                  <c:v>6.1999999999999975</c:v>
                </c:pt>
                <c:pt idx="9">
                  <c:v>5.7999999999999972</c:v>
                </c:pt>
                <c:pt idx="10">
                  <c:v>5.3999999999999968</c:v>
                </c:pt>
                <c:pt idx="11">
                  <c:v>4.9999999999999964</c:v>
                </c:pt>
                <c:pt idx="12">
                  <c:v>4.5999999999999961</c:v>
                </c:pt>
                <c:pt idx="13">
                  <c:v>4.1999999999999957</c:v>
                </c:pt>
                <c:pt idx="14">
                  <c:v>3.7999999999999958</c:v>
                </c:pt>
                <c:pt idx="15">
                  <c:v>3.3999999999999959</c:v>
                </c:pt>
              </c:numCache>
            </c:numRef>
          </c:xVal>
          <c:yVal>
            <c:numRef>
              <c:f>'実験2.3'!$H$3:$H$18</c:f>
              <c:numCache>
                <c:formatCode>General</c:formatCode>
                <c:ptCount val="16"/>
                <c:pt idx="0">
                  <c:v>280</c:v>
                </c:pt>
                <c:pt idx="1">
                  <c:v>260</c:v>
                </c:pt>
                <c:pt idx="2">
                  <c:v>226</c:v>
                </c:pt>
                <c:pt idx="3">
                  <c:v>202</c:v>
                </c:pt>
                <c:pt idx="4">
                  <c:v>178</c:v>
                </c:pt>
                <c:pt idx="5">
                  <c:v>156</c:v>
                </c:pt>
                <c:pt idx="6">
                  <c:v>132</c:v>
                </c:pt>
                <c:pt idx="7">
                  <c:v>120</c:v>
                </c:pt>
                <c:pt idx="8">
                  <c:v>104</c:v>
                </c:pt>
                <c:pt idx="9">
                  <c:v>98</c:v>
                </c:pt>
                <c:pt idx="10">
                  <c:v>86</c:v>
                </c:pt>
                <c:pt idx="11">
                  <c:v>82</c:v>
                </c:pt>
                <c:pt idx="12">
                  <c:v>80</c:v>
                </c:pt>
                <c:pt idx="13">
                  <c:v>74</c:v>
                </c:pt>
                <c:pt idx="14">
                  <c:v>64</c:v>
                </c:pt>
                <c:pt idx="15">
                  <c:v>62</c:v>
                </c:pt>
              </c:numCache>
            </c:numRef>
          </c:yVal>
          <c:smooth val="0"/>
          <c:extLst>
            <c:ext xmlns:c16="http://schemas.microsoft.com/office/drawing/2014/chart" uri="{C3380CC4-5D6E-409C-BE32-E72D297353CC}">
              <c16:uniqueId val="{00000000-3827-4455-8B91-A582764CC4D6}"/>
            </c:ext>
          </c:extLst>
        </c:ser>
        <c:dLbls>
          <c:showLegendKey val="0"/>
          <c:showVal val="0"/>
          <c:showCatName val="0"/>
          <c:showSerName val="0"/>
          <c:showPercent val="0"/>
          <c:showBubbleSize val="0"/>
        </c:dLbls>
        <c:axId val="1986781327"/>
        <c:axId val="1986779407"/>
      </c:scatterChart>
      <c:valAx>
        <c:axId val="1986781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500" dirty="0"/>
                  <a:t>電流</a:t>
                </a:r>
                <a:r>
                  <a:rPr lang="en-US" altLang="ja-JP" sz="1500" dirty="0"/>
                  <a:t>Ism[A]</a:t>
                </a:r>
                <a:endParaRPr lang="ja-JP" altLang="en-US" sz="15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90" b="0" i="0" u="none" strike="noStrike" kern="1200" baseline="0">
                <a:solidFill>
                  <a:schemeClr val="tx1">
                    <a:lumMod val="65000"/>
                    <a:lumOff val="35000"/>
                  </a:schemeClr>
                </a:solidFill>
                <a:latin typeface="+mn-lt"/>
                <a:ea typeface="+mn-ea"/>
                <a:cs typeface="+mn-cs"/>
              </a:defRPr>
            </a:pPr>
            <a:endParaRPr lang="ja-JP"/>
          </a:p>
        </c:txPr>
        <c:crossAx val="1986779407"/>
        <c:crosses val="autoZero"/>
        <c:crossBetween val="midCat"/>
      </c:valAx>
      <c:valAx>
        <c:axId val="19867794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500" dirty="0"/>
                  <a:t>電力</a:t>
                </a:r>
                <a:r>
                  <a:rPr lang="en-US" altLang="ja-JP" sz="1500" dirty="0"/>
                  <a:t>P0[W]</a:t>
                </a:r>
                <a:endParaRPr lang="ja-JP" altLang="en-US" sz="15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crossAx val="1986781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実験１!$C$2</c:f>
              <c:strCache>
                <c:ptCount val="1"/>
                <c:pt idx="0">
                  <c:v>Va0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実験１!$C$3:$C$8</c:f>
              <c:numCache>
                <c:formatCode>0.00</c:formatCode>
                <c:ptCount val="6"/>
                <c:pt idx="0">
                  <c:v>100</c:v>
                </c:pt>
                <c:pt idx="1">
                  <c:v>100</c:v>
                </c:pt>
                <c:pt idx="2">
                  <c:v>100</c:v>
                </c:pt>
                <c:pt idx="3">
                  <c:v>100</c:v>
                </c:pt>
                <c:pt idx="4">
                  <c:v>100</c:v>
                </c:pt>
                <c:pt idx="5">
                  <c:v>100</c:v>
                </c:pt>
              </c:numCache>
            </c:numRef>
          </c:val>
          <c:smooth val="0"/>
          <c:extLst>
            <c:ext xmlns:c16="http://schemas.microsoft.com/office/drawing/2014/chart" uri="{C3380CC4-5D6E-409C-BE32-E72D297353CC}">
              <c16:uniqueId val="{00000000-683A-461F-B082-7E78FC61F9BA}"/>
            </c:ext>
          </c:extLst>
        </c:ser>
        <c:ser>
          <c:idx val="1"/>
          <c:order val="1"/>
          <c:tx>
            <c:strRef>
              <c:f>実験１!$D$2</c:f>
              <c:strCache>
                <c:ptCount val="1"/>
                <c:pt idx="0">
                  <c:v>Vb0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実験１!$D$3:$D$8</c:f>
              <c:numCache>
                <c:formatCode>0.00</c:formatCode>
                <c:ptCount val="6"/>
                <c:pt idx="0">
                  <c:v>100</c:v>
                </c:pt>
                <c:pt idx="1">
                  <c:v>100.5</c:v>
                </c:pt>
                <c:pt idx="2">
                  <c:v>100.5</c:v>
                </c:pt>
                <c:pt idx="3">
                  <c:v>100.9</c:v>
                </c:pt>
                <c:pt idx="4">
                  <c:v>101</c:v>
                </c:pt>
                <c:pt idx="5">
                  <c:v>100.9</c:v>
                </c:pt>
              </c:numCache>
            </c:numRef>
          </c:val>
          <c:smooth val="0"/>
          <c:extLst>
            <c:ext xmlns:c16="http://schemas.microsoft.com/office/drawing/2014/chart" uri="{C3380CC4-5D6E-409C-BE32-E72D297353CC}">
              <c16:uniqueId val="{00000001-683A-461F-B082-7E78FC61F9BA}"/>
            </c:ext>
          </c:extLst>
        </c:ser>
        <c:ser>
          <c:idx val="2"/>
          <c:order val="2"/>
          <c:tx>
            <c:strRef>
              <c:f>実験１!$E$2</c:f>
              <c:strCache>
                <c:ptCount val="1"/>
                <c:pt idx="0">
                  <c:v>Va1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実験１!$E$3:$E$8</c:f>
              <c:numCache>
                <c:formatCode>0.00</c:formatCode>
                <c:ptCount val="6"/>
                <c:pt idx="0">
                  <c:v>99.2</c:v>
                </c:pt>
                <c:pt idx="1">
                  <c:v>98.9</c:v>
                </c:pt>
                <c:pt idx="2">
                  <c:v>98.9</c:v>
                </c:pt>
                <c:pt idx="3">
                  <c:v>99</c:v>
                </c:pt>
                <c:pt idx="4">
                  <c:v>99.2</c:v>
                </c:pt>
                <c:pt idx="5">
                  <c:v>98.5</c:v>
                </c:pt>
              </c:numCache>
            </c:numRef>
          </c:val>
          <c:smooth val="0"/>
          <c:extLst>
            <c:ext xmlns:c16="http://schemas.microsoft.com/office/drawing/2014/chart" uri="{C3380CC4-5D6E-409C-BE32-E72D297353CC}">
              <c16:uniqueId val="{00000002-683A-461F-B082-7E78FC61F9BA}"/>
            </c:ext>
          </c:extLst>
        </c:ser>
        <c:ser>
          <c:idx val="3"/>
          <c:order val="3"/>
          <c:tx>
            <c:strRef>
              <c:f>実験１!$F$2</c:f>
              <c:strCache>
                <c:ptCount val="1"/>
                <c:pt idx="0">
                  <c:v>Vb1</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実験１!$F$3:$F$8</c:f>
              <c:numCache>
                <c:formatCode>0.00</c:formatCode>
                <c:ptCount val="6"/>
                <c:pt idx="0">
                  <c:v>99.1</c:v>
                </c:pt>
                <c:pt idx="1">
                  <c:v>98.5</c:v>
                </c:pt>
                <c:pt idx="2">
                  <c:v>98.8</c:v>
                </c:pt>
                <c:pt idx="3">
                  <c:v>99</c:v>
                </c:pt>
                <c:pt idx="4">
                  <c:v>99.1</c:v>
                </c:pt>
                <c:pt idx="5">
                  <c:v>98.5</c:v>
                </c:pt>
              </c:numCache>
            </c:numRef>
          </c:val>
          <c:smooth val="0"/>
          <c:extLst>
            <c:ext xmlns:c16="http://schemas.microsoft.com/office/drawing/2014/chart" uri="{C3380CC4-5D6E-409C-BE32-E72D297353CC}">
              <c16:uniqueId val="{00000003-683A-461F-B082-7E78FC61F9BA}"/>
            </c:ext>
          </c:extLst>
        </c:ser>
        <c:ser>
          <c:idx val="4"/>
          <c:order val="4"/>
          <c:tx>
            <c:strRef>
              <c:f>実験１!$G$2</c:f>
              <c:strCache>
                <c:ptCount val="1"/>
                <c:pt idx="0">
                  <c:v>Va2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実験１!$G$3:$G$8</c:f>
              <c:numCache>
                <c:formatCode>0.00</c:formatCode>
                <c:ptCount val="6"/>
                <c:pt idx="0">
                  <c:v>54.1</c:v>
                </c:pt>
                <c:pt idx="1">
                  <c:v>52.1</c:v>
                </c:pt>
                <c:pt idx="2">
                  <c:v>49.9</c:v>
                </c:pt>
                <c:pt idx="3">
                  <c:v>47</c:v>
                </c:pt>
                <c:pt idx="4">
                  <c:v>44</c:v>
                </c:pt>
                <c:pt idx="5">
                  <c:v>39.9</c:v>
                </c:pt>
              </c:numCache>
            </c:numRef>
          </c:val>
          <c:smooth val="0"/>
          <c:extLst>
            <c:ext xmlns:c16="http://schemas.microsoft.com/office/drawing/2014/chart" uri="{C3380CC4-5D6E-409C-BE32-E72D297353CC}">
              <c16:uniqueId val="{00000004-683A-461F-B082-7E78FC61F9BA}"/>
            </c:ext>
          </c:extLst>
        </c:ser>
        <c:ser>
          <c:idx val="5"/>
          <c:order val="5"/>
          <c:tx>
            <c:strRef>
              <c:f>実験１!$H$2</c:f>
              <c:strCache>
                <c:ptCount val="1"/>
                <c:pt idx="0">
                  <c:v>Vb2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実験１!$H$3:$H$8</c:f>
              <c:numCache>
                <c:formatCode>0.00</c:formatCode>
                <c:ptCount val="6"/>
                <c:pt idx="0">
                  <c:v>54.5</c:v>
                </c:pt>
                <c:pt idx="1">
                  <c:v>61.3</c:v>
                </c:pt>
                <c:pt idx="2">
                  <c:v>69</c:v>
                </c:pt>
                <c:pt idx="3">
                  <c:v>78.2</c:v>
                </c:pt>
                <c:pt idx="4">
                  <c:v>88.8</c:v>
                </c:pt>
                <c:pt idx="5">
                  <c:v>98.8</c:v>
                </c:pt>
              </c:numCache>
            </c:numRef>
          </c:val>
          <c:smooth val="0"/>
          <c:extLst>
            <c:ext xmlns:c16="http://schemas.microsoft.com/office/drawing/2014/chart" uri="{C3380CC4-5D6E-409C-BE32-E72D297353CC}">
              <c16:uniqueId val="{00000005-683A-461F-B082-7E78FC61F9BA}"/>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400" dirty="0"/>
                  <a:t>負荷比</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800" dirty="0"/>
                  <a:t>電圧</a:t>
                </a:r>
                <a:r>
                  <a:rPr lang="en-US" altLang="ja-JP" sz="1800" dirty="0"/>
                  <a:t>[V]</a:t>
                </a:r>
                <a:endParaRPr lang="ja-JP" altLang="en-US" sz="1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実験１!$I$2</c:f>
              <c:strCache>
                <c:ptCount val="1"/>
                <c:pt idx="0">
                  <c:v>Ia1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実験１!$I$3:$I$8</c:f>
              <c:numCache>
                <c:formatCode>0.00</c:formatCode>
                <c:ptCount val="6"/>
                <c:pt idx="0">
                  <c:v>10.3</c:v>
                </c:pt>
                <c:pt idx="1">
                  <c:v>10</c:v>
                </c:pt>
                <c:pt idx="2">
                  <c:v>9.9</c:v>
                </c:pt>
                <c:pt idx="3">
                  <c:v>9.6999999999999993</c:v>
                </c:pt>
                <c:pt idx="4">
                  <c:v>9.5</c:v>
                </c:pt>
                <c:pt idx="5">
                  <c:v>9.1999999999999993</c:v>
                </c:pt>
              </c:numCache>
            </c:numRef>
          </c:val>
          <c:smooth val="0"/>
          <c:extLst>
            <c:ext xmlns:c16="http://schemas.microsoft.com/office/drawing/2014/chart" uri="{C3380CC4-5D6E-409C-BE32-E72D297353CC}">
              <c16:uniqueId val="{00000000-0CAE-42A0-B59C-85D186701C21}"/>
            </c:ext>
          </c:extLst>
        </c:ser>
        <c:ser>
          <c:idx val="1"/>
          <c:order val="1"/>
          <c:tx>
            <c:strRef>
              <c:f>実験１!$J$2</c:f>
              <c:strCache>
                <c:ptCount val="1"/>
                <c:pt idx="0">
                  <c:v>In1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実験１!$J$3:$J$8</c:f>
              <c:numCache>
                <c:formatCode>0.00</c:formatCode>
                <c:ptCount val="6"/>
                <c:pt idx="0">
                  <c:v>0</c:v>
                </c:pt>
                <c:pt idx="1">
                  <c:v>0.28000000000000003</c:v>
                </c:pt>
                <c:pt idx="2">
                  <c:v>0.61</c:v>
                </c:pt>
                <c:pt idx="3">
                  <c:v>0.98</c:v>
                </c:pt>
                <c:pt idx="4">
                  <c:v>1.41</c:v>
                </c:pt>
                <c:pt idx="5">
                  <c:v>1.86</c:v>
                </c:pt>
              </c:numCache>
            </c:numRef>
          </c:val>
          <c:smooth val="0"/>
          <c:extLst>
            <c:ext xmlns:c16="http://schemas.microsoft.com/office/drawing/2014/chart" uri="{C3380CC4-5D6E-409C-BE32-E72D297353CC}">
              <c16:uniqueId val="{00000001-0CAE-42A0-B59C-85D186701C21}"/>
            </c:ext>
          </c:extLst>
        </c:ser>
        <c:ser>
          <c:idx val="2"/>
          <c:order val="2"/>
          <c:tx>
            <c:strRef>
              <c:f>実験１!$K$2</c:f>
              <c:strCache>
                <c:ptCount val="1"/>
                <c:pt idx="0">
                  <c:v>Ib1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実験１!$K$3:$K$8</c:f>
              <c:numCache>
                <c:formatCode>0.00</c:formatCode>
                <c:ptCount val="6"/>
                <c:pt idx="0">
                  <c:v>10.4</c:v>
                </c:pt>
                <c:pt idx="1">
                  <c:v>10</c:v>
                </c:pt>
                <c:pt idx="2">
                  <c:v>9.81</c:v>
                </c:pt>
                <c:pt idx="3">
                  <c:v>9.6</c:v>
                </c:pt>
                <c:pt idx="4">
                  <c:v>9.25</c:v>
                </c:pt>
                <c:pt idx="5">
                  <c:v>8.8000000000000007</c:v>
                </c:pt>
              </c:numCache>
            </c:numRef>
          </c:val>
          <c:smooth val="0"/>
          <c:extLst>
            <c:ext xmlns:c16="http://schemas.microsoft.com/office/drawing/2014/chart" uri="{C3380CC4-5D6E-409C-BE32-E72D297353CC}">
              <c16:uniqueId val="{00000002-0CAE-42A0-B59C-85D186701C21}"/>
            </c:ext>
          </c:extLst>
        </c:ser>
        <c:ser>
          <c:idx val="3"/>
          <c:order val="3"/>
          <c:tx>
            <c:strRef>
              <c:f>実験１!$L$2</c:f>
              <c:strCache>
                <c:ptCount val="1"/>
                <c:pt idx="0">
                  <c:v>Ia2</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実験１!$L$3:$L$8</c:f>
              <c:numCache>
                <c:formatCode>0.00</c:formatCode>
                <c:ptCount val="6"/>
                <c:pt idx="0">
                  <c:v>6.52</c:v>
                </c:pt>
                <c:pt idx="1">
                  <c:v>6.4</c:v>
                </c:pt>
                <c:pt idx="2">
                  <c:v>6.25</c:v>
                </c:pt>
                <c:pt idx="3">
                  <c:v>6.1</c:v>
                </c:pt>
                <c:pt idx="4">
                  <c:v>5.81</c:v>
                </c:pt>
                <c:pt idx="5">
                  <c:v>5.5</c:v>
                </c:pt>
              </c:numCache>
            </c:numRef>
          </c:val>
          <c:smooth val="0"/>
          <c:extLst>
            <c:ext xmlns:c16="http://schemas.microsoft.com/office/drawing/2014/chart" uri="{C3380CC4-5D6E-409C-BE32-E72D297353CC}">
              <c16:uniqueId val="{00000003-0CAE-42A0-B59C-85D186701C21}"/>
            </c:ext>
          </c:extLst>
        </c:ser>
        <c:ser>
          <c:idx val="4"/>
          <c:order val="4"/>
          <c:tx>
            <c:strRef>
              <c:f>実験１!$M$2</c:f>
              <c:strCache>
                <c:ptCount val="1"/>
                <c:pt idx="0">
                  <c:v>In2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実験１!$M$3:$M$8</c:f>
              <c:numCache>
                <c:formatCode>0.00</c:formatCode>
                <c:ptCount val="6"/>
                <c:pt idx="0">
                  <c:v>0</c:v>
                </c:pt>
                <c:pt idx="1">
                  <c:v>0.2</c:v>
                </c:pt>
                <c:pt idx="2">
                  <c:v>0.61</c:v>
                </c:pt>
                <c:pt idx="3">
                  <c:v>1.01</c:v>
                </c:pt>
                <c:pt idx="4">
                  <c:v>1.39</c:v>
                </c:pt>
                <c:pt idx="5">
                  <c:v>1.91</c:v>
                </c:pt>
              </c:numCache>
            </c:numRef>
          </c:val>
          <c:smooth val="0"/>
          <c:extLst>
            <c:ext xmlns:c16="http://schemas.microsoft.com/office/drawing/2014/chart" uri="{C3380CC4-5D6E-409C-BE32-E72D297353CC}">
              <c16:uniqueId val="{00000004-0CAE-42A0-B59C-85D186701C21}"/>
            </c:ext>
          </c:extLst>
        </c:ser>
        <c:ser>
          <c:idx val="5"/>
          <c:order val="5"/>
          <c:tx>
            <c:strRef>
              <c:f>実験１!$N$2</c:f>
              <c:strCache>
                <c:ptCount val="1"/>
                <c:pt idx="0">
                  <c:v>Ib2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実験１!$N$3:$N$8</c:f>
              <c:numCache>
                <c:formatCode>0.00</c:formatCode>
                <c:ptCount val="6"/>
                <c:pt idx="0">
                  <c:v>6.5</c:v>
                </c:pt>
                <c:pt idx="1">
                  <c:v>6.24</c:v>
                </c:pt>
                <c:pt idx="2">
                  <c:v>5.92</c:v>
                </c:pt>
                <c:pt idx="3">
                  <c:v>5.54</c:v>
                </c:pt>
                <c:pt idx="4">
                  <c:v>5.08</c:v>
                </c:pt>
                <c:pt idx="5">
                  <c:v>4.49</c:v>
                </c:pt>
              </c:numCache>
            </c:numRef>
          </c:val>
          <c:smooth val="0"/>
          <c:extLst>
            <c:ext xmlns:c16="http://schemas.microsoft.com/office/drawing/2014/chart" uri="{C3380CC4-5D6E-409C-BE32-E72D297353CC}">
              <c16:uniqueId val="{00000005-0CAE-42A0-B59C-85D186701C21}"/>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600" b="0" i="0" u="none" strike="noStrike" kern="1200" baseline="0" dirty="0">
                    <a:solidFill>
                      <a:prstClr val="black">
                        <a:lumMod val="65000"/>
                        <a:lumOff val="35000"/>
                      </a:prstClr>
                    </a:solidFill>
                  </a:rPr>
                  <a:t>電流</a:t>
                </a:r>
                <a:r>
                  <a:rPr lang="en-US" altLang="ja-JP" sz="1600" b="0" i="0" u="none" strike="noStrike" kern="1200" baseline="0" dirty="0">
                    <a:solidFill>
                      <a:prstClr val="black">
                        <a:lumMod val="65000"/>
                        <a:lumOff val="35000"/>
                      </a:prstClr>
                    </a:solidFill>
                  </a:rPr>
                  <a:t>[A]</a:t>
                </a:r>
                <a:endParaRPr lang="ja-JP" altLang="en-US" sz="16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実験１!$C$2</c:f>
              <c:strCache>
                <c:ptCount val="1"/>
                <c:pt idx="0">
                  <c:v>Va0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実験１!$C$12:$C$17</c:f>
              <c:numCache>
                <c:formatCode>0.00</c:formatCode>
                <c:ptCount val="6"/>
                <c:pt idx="0">
                  <c:v>100</c:v>
                </c:pt>
                <c:pt idx="1">
                  <c:v>100</c:v>
                </c:pt>
                <c:pt idx="2">
                  <c:v>100</c:v>
                </c:pt>
                <c:pt idx="3">
                  <c:v>100</c:v>
                </c:pt>
                <c:pt idx="4">
                  <c:v>100</c:v>
                </c:pt>
                <c:pt idx="5">
                  <c:v>100</c:v>
                </c:pt>
              </c:numCache>
            </c:numRef>
          </c:val>
          <c:smooth val="0"/>
          <c:extLst>
            <c:ext xmlns:c16="http://schemas.microsoft.com/office/drawing/2014/chart" uri="{C3380CC4-5D6E-409C-BE32-E72D297353CC}">
              <c16:uniqueId val="{00000000-7BE4-4E61-9AF7-F5709E9F85B2}"/>
            </c:ext>
          </c:extLst>
        </c:ser>
        <c:ser>
          <c:idx val="1"/>
          <c:order val="1"/>
          <c:tx>
            <c:strRef>
              <c:f>実験１!$D$2</c:f>
              <c:strCache>
                <c:ptCount val="1"/>
                <c:pt idx="0">
                  <c:v>Vb0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実験１!$D$12:$D$17</c:f>
              <c:numCache>
                <c:formatCode>0.00</c:formatCode>
                <c:ptCount val="6"/>
                <c:pt idx="0">
                  <c:v>100.3</c:v>
                </c:pt>
                <c:pt idx="1">
                  <c:v>101.1</c:v>
                </c:pt>
                <c:pt idx="2">
                  <c:v>100.5</c:v>
                </c:pt>
                <c:pt idx="3">
                  <c:v>100.5</c:v>
                </c:pt>
                <c:pt idx="4">
                  <c:v>100.5</c:v>
                </c:pt>
                <c:pt idx="5">
                  <c:v>100.8</c:v>
                </c:pt>
              </c:numCache>
            </c:numRef>
          </c:val>
          <c:smooth val="0"/>
          <c:extLst>
            <c:ext xmlns:c16="http://schemas.microsoft.com/office/drawing/2014/chart" uri="{C3380CC4-5D6E-409C-BE32-E72D297353CC}">
              <c16:uniqueId val="{00000001-7BE4-4E61-9AF7-F5709E9F85B2}"/>
            </c:ext>
          </c:extLst>
        </c:ser>
        <c:ser>
          <c:idx val="2"/>
          <c:order val="2"/>
          <c:tx>
            <c:strRef>
              <c:f>実験１!$E$2</c:f>
              <c:strCache>
                <c:ptCount val="1"/>
                <c:pt idx="0">
                  <c:v>Va1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実験１!$E$12:$E$17</c:f>
              <c:numCache>
                <c:formatCode>0.00</c:formatCode>
                <c:ptCount val="6"/>
                <c:pt idx="0">
                  <c:v>98.6</c:v>
                </c:pt>
                <c:pt idx="1">
                  <c:v>99.2</c:v>
                </c:pt>
                <c:pt idx="2">
                  <c:v>98.3</c:v>
                </c:pt>
                <c:pt idx="3">
                  <c:v>98.5</c:v>
                </c:pt>
                <c:pt idx="4">
                  <c:v>98.5</c:v>
                </c:pt>
                <c:pt idx="5">
                  <c:v>99.1</c:v>
                </c:pt>
              </c:numCache>
            </c:numRef>
          </c:val>
          <c:smooth val="0"/>
          <c:extLst>
            <c:ext xmlns:c16="http://schemas.microsoft.com/office/drawing/2014/chart" uri="{C3380CC4-5D6E-409C-BE32-E72D297353CC}">
              <c16:uniqueId val="{00000002-7BE4-4E61-9AF7-F5709E9F85B2}"/>
            </c:ext>
          </c:extLst>
        </c:ser>
        <c:ser>
          <c:idx val="3"/>
          <c:order val="3"/>
          <c:tx>
            <c:strRef>
              <c:f>実験１!$F$2</c:f>
              <c:strCache>
                <c:ptCount val="1"/>
                <c:pt idx="0">
                  <c:v>Vb1</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実験１!$F$12:$F$17</c:f>
              <c:numCache>
                <c:formatCode>0.00</c:formatCode>
                <c:ptCount val="6"/>
                <c:pt idx="0">
                  <c:v>98.5</c:v>
                </c:pt>
                <c:pt idx="1">
                  <c:v>99.1</c:v>
                </c:pt>
                <c:pt idx="2">
                  <c:v>98.5</c:v>
                </c:pt>
                <c:pt idx="3">
                  <c:v>98.3</c:v>
                </c:pt>
                <c:pt idx="4">
                  <c:v>98.5</c:v>
                </c:pt>
                <c:pt idx="5">
                  <c:v>98.8</c:v>
                </c:pt>
              </c:numCache>
            </c:numRef>
          </c:val>
          <c:smooth val="0"/>
          <c:extLst>
            <c:ext xmlns:c16="http://schemas.microsoft.com/office/drawing/2014/chart" uri="{C3380CC4-5D6E-409C-BE32-E72D297353CC}">
              <c16:uniqueId val="{00000003-7BE4-4E61-9AF7-F5709E9F85B2}"/>
            </c:ext>
          </c:extLst>
        </c:ser>
        <c:ser>
          <c:idx val="4"/>
          <c:order val="4"/>
          <c:tx>
            <c:strRef>
              <c:f>実験１!$G$2</c:f>
              <c:strCache>
                <c:ptCount val="1"/>
                <c:pt idx="0">
                  <c:v>Va2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実験１!$G$12:$G$17</c:f>
              <c:numCache>
                <c:formatCode>0.00</c:formatCode>
                <c:ptCount val="6"/>
                <c:pt idx="0">
                  <c:v>54.8</c:v>
                </c:pt>
                <c:pt idx="1">
                  <c:v>51.5</c:v>
                </c:pt>
                <c:pt idx="2">
                  <c:v>47.7</c:v>
                </c:pt>
                <c:pt idx="3">
                  <c:v>43.2</c:v>
                </c:pt>
                <c:pt idx="4">
                  <c:v>38</c:v>
                </c:pt>
                <c:pt idx="5">
                  <c:v>31.9</c:v>
                </c:pt>
              </c:numCache>
            </c:numRef>
          </c:val>
          <c:smooth val="0"/>
          <c:extLst>
            <c:ext xmlns:c16="http://schemas.microsoft.com/office/drawing/2014/chart" uri="{C3380CC4-5D6E-409C-BE32-E72D297353CC}">
              <c16:uniqueId val="{00000004-7BE4-4E61-9AF7-F5709E9F85B2}"/>
            </c:ext>
          </c:extLst>
        </c:ser>
        <c:ser>
          <c:idx val="5"/>
          <c:order val="5"/>
          <c:tx>
            <c:strRef>
              <c:f>実験１!$H$2</c:f>
              <c:strCache>
                <c:ptCount val="1"/>
                <c:pt idx="0">
                  <c:v>Vb2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実験１!$H$12:$H$17</c:f>
              <c:numCache>
                <c:formatCode>0.00</c:formatCode>
                <c:ptCount val="6"/>
                <c:pt idx="0">
                  <c:v>54.2</c:v>
                </c:pt>
                <c:pt idx="1">
                  <c:v>62.9</c:v>
                </c:pt>
                <c:pt idx="2">
                  <c:v>72</c:v>
                </c:pt>
                <c:pt idx="3">
                  <c:v>83.4</c:v>
                </c:pt>
                <c:pt idx="4">
                  <c:v>97.9</c:v>
                </c:pt>
                <c:pt idx="5">
                  <c:v>114.9</c:v>
                </c:pt>
              </c:numCache>
            </c:numRef>
          </c:val>
          <c:smooth val="0"/>
          <c:extLst>
            <c:ext xmlns:c16="http://schemas.microsoft.com/office/drawing/2014/chart" uri="{C3380CC4-5D6E-409C-BE32-E72D297353CC}">
              <c16:uniqueId val="{00000005-7BE4-4E61-9AF7-F5709E9F85B2}"/>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baseline="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電圧</a:t>
                </a:r>
                <a:r>
                  <a:rPr lang="en-US" altLang="ja-JP" sz="1800" b="0" i="0" u="none" strike="noStrike" kern="1200" baseline="0" dirty="0">
                    <a:solidFill>
                      <a:prstClr val="black">
                        <a:lumMod val="65000"/>
                        <a:lumOff val="35000"/>
                      </a:prstClr>
                    </a:solidFill>
                  </a:rPr>
                  <a:t>[V]</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実験１!$I$2</c:f>
              <c:strCache>
                <c:ptCount val="1"/>
                <c:pt idx="0">
                  <c:v>Ia1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実験１!$I$12:$I$17</c:f>
              <c:numCache>
                <c:formatCode>0.00</c:formatCode>
                <c:ptCount val="6"/>
                <c:pt idx="0">
                  <c:v>10</c:v>
                </c:pt>
                <c:pt idx="1">
                  <c:v>10</c:v>
                </c:pt>
                <c:pt idx="2">
                  <c:v>9.82</c:v>
                </c:pt>
                <c:pt idx="3">
                  <c:v>9.61</c:v>
                </c:pt>
                <c:pt idx="4">
                  <c:v>9.3800000000000008</c:v>
                </c:pt>
                <c:pt idx="5">
                  <c:v>9</c:v>
                </c:pt>
              </c:numCache>
            </c:numRef>
          </c:val>
          <c:smooth val="0"/>
          <c:extLst>
            <c:ext xmlns:c16="http://schemas.microsoft.com/office/drawing/2014/chart" uri="{C3380CC4-5D6E-409C-BE32-E72D297353CC}">
              <c16:uniqueId val="{00000000-6A0F-4757-88E7-C776A0D147BD}"/>
            </c:ext>
          </c:extLst>
        </c:ser>
        <c:ser>
          <c:idx val="1"/>
          <c:order val="1"/>
          <c:tx>
            <c:strRef>
              <c:f>実験１!$J$2</c:f>
              <c:strCache>
                <c:ptCount val="1"/>
                <c:pt idx="0">
                  <c:v>In1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実験１!$J$12:$J$17</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1-6A0F-4757-88E7-C776A0D147BD}"/>
            </c:ext>
          </c:extLst>
        </c:ser>
        <c:ser>
          <c:idx val="2"/>
          <c:order val="2"/>
          <c:tx>
            <c:strRef>
              <c:f>実験１!$K$2</c:f>
              <c:strCache>
                <c:ptCount val="1"/>
                <c:pt idx="0">
                  <c:v>Ib1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実験１!$K$12:$K$17</c:f>
              <c:numCache>
                <c:formatCode>0.00</c:formatCode>
                <c:ptCount val="6"/>
                <c:pt idx="0">
                  <c:v>10.199999999999999</c:v>
                </c:pt>
                <c:pt idx="1">
                  <c:v>10.1</c:v>
                </c:pt>
                <c:pt idx="2">
                  <c:v>9.82</c:v>
                </c:pt>
                <c:pt idx="3">
                  <c:v>9.6199999999999992</c:v>
                </c:pt>
                <c:pt idx="4">
                  <c:v>9.4</c:v>
                </c:pt>
                <c:pt idx="5">
                  <c:v>9.1</c:v>
                </c:pt>
              </c:numCache>
            </c:numRef>
          </c:val>
          <c:smooth val="0"/>
          <c:extLst>
            <c:ext xmlns:c16="http://schemas.microsoft.com/office/drawing/2014/chart" uri="{C3380CC4-5D6E-409C-BE32-E72D297353CC}">
              <c16:uniqueId val="{00000002-6A0F-4757-88E7-C776A0D147BD}"/>
            </c:ext>
          </c:extLst>
        </c:ser>
        <c:ser>
          <c:idx val="3"/>
          <c:order val="3"/>
          <c:tx>
            <c:strRef>
              <c:f>実験１!$L$2</c:f>
              <c:strCache>
                <c:ptCount val="1"/>
                <c:pt idx="0">
                  <c:v>Ia2</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実験１!$L$12:$L$17</c:f>
              <c:numCache>
                <c:formatCode>0.00</c:formatCode>
                <c:ptCount val="6"/>
                <c:pt idx="0">
                  <c:v>6.51</c:v>
                </c:pt>
                <c:pt idx="1">
                  <c:v>6.36</c:v>
                </c:pt>
                <c:pt idx="2">
                  <c:v>6.11</c:v>
                </c:pt>
                <c:pt idx="3">
                  <c:v>5.7</c:v>
                </c:pt>
                <c:pt idx="4">
                  <c:v>5.4</c:v>
                </c:pt>
                <c:pt idx="5">
                  <c:v>4.9000000000000004</c:v>
                </c:pt>
              </c:numCache>
            </c:numRef>
          </c:val>
          <c:smooth val="0"/>
          <c:extLst>
            <c:ext xmlns:c16="http://schemas.microsoft.com/office/drawing/2014/chart" uri="{C3380CC4-5D6E-409C-BE32-E72D297353CC}">
              <c16:uniqueId val="{00000003-6A0F-4757-88E7-C776A0D147BD}"/>
            </c:ext>
          </c:extLst>
        </c:ser>
        <c:ser>
          <c:idx val="4"/>
          <c:order val="4"/>
          <c:tx>
            <c:strRef>
              <c:f>実験１!$M$2</c:f>
              <c:strCache>
                <c:ptCount val="1"/>
                <c:pt idx="0">
                  <c:v>In2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実験１!$M$12:$M$17</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4-6A0F-4757-88E7-C776A0D147BD}"/>
            </c:ext>
          </c:extLst>
        </c:ser>
        <c:ser>
          <c:idx val="5"/>
          <c:order val="5"/>
          <c:tx>
            <c:strRef>
              <c:f>実験１!$N$2</c:f>
              <c:strCache>
                <c:ptCount val="1"/>
                <c:pt idx="0">
                  <c:v>Ib2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実験１!$N$12:$N$17</c:f>
              <c:numCache>
                <c:formatCode>0.00</c:formatCode>
                <c:ptCount val="6"/>
                <c:pt idx="0">
                  <c:v>6.46</c:v>
                </c:pt>
                <c:pt idx="1">
                  <c:v>6.3</c:v>
                </c:pt>
                <c:pt idx="2">
                  <c:v>6.06</c:v>
                </c:pt>
                <c:pt idx="3">
                  <c:v>5.73</c:v>
                </c:pt>
                <c:pt idx="4">
                  <c:v>5.38</c:v>
                </c:pt>
                <c:pt idx="5">
                  <c:v>4.88</c:v>
                </c:pt>
              </c:numCache>
            </c:numRef>
          </c:val>
          <c:smooth val="0"/>
          <c:extLst>
            <c:ext xmlns:c16="http://schemas.microsoft.com/office/drawing/2014/chart" uri="{C3380CC4-5D6E-409C-BE32-E72D297353CC}">
              <c16:uniqueId val="{00000005-6A0F-4757-88E7-C776A0D147BD}"/>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電流</a:t>
                </a:r>
                <a:r>
                  <a:rPr lang="en-US" altLang="ja-JP" sz="1800" b="0" i="0" u="none" strike="noStrike" kern="1200" baseline="0" dirty="0">
                    <a:solidFill>
                      <a:prstClr val="black">
                        <a:lumMod val="65000"/>
                        <a:lumOff val="35000"/>
                      </a:prstClr>
                    </a:solidFill>
                  </a:rPr>
                  <a:t>[A]</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実験１!$C$2</c:f>
              <c:strCache>
                <c:ptCount val="1"/>
                <c:pt idx="0">
                  <c:v>Va0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実験１!$C$21:$C$26</c:f>
              <c:numCache>
                <c:formatCode>0.00</c:formatCode>
                <c:ptCount val="6"/>
                <c:pt idx="0">
                  <c:v>100</c:v>
                </c:pt>
                <c:pt idx="1">
                  <c:v>100</c:v>
                </c:pt>
                <c:pt idx="2">
                  <c:v>100</c:v>
                </c:pt>
                <c:pt idx="3">
                  <c:v>100</c:v>
                </c:pt>
                <c:pt idx="4">
                  <c:v>100</c:v>
                </c:pt>
                <c:pt idx="5">
                  <c:v>100</c:v>
                </c:pt>
              </c:numCache>
            </c:numRef>
          </c:val>
          <c:smooth val="0"/>
          <c:extLst>
            <c:ext xmlns:c16="http://schemas.microsoft.com/office/drawing/2014/chart" uri="{C3380CC4-5D6E-409C-BE32-E72D297353CC}">
              <c16:uniqueId val="{00000000-1DE8-48D2-A1DE-74927A534F62}"/>
            </c:ext>
          </c:extLst>
        </c:ser>
        <c:ser>
          <c:idx val="1"/>
          <c:order val="1"/>
          <c:tx>
            <c:strRef>
              <c:f>実験１!$D$2</c:f>
              <c:strCache>
                <c:ptCount val="1"/>
                <c:pt idx="0">
                  <c:v>Vb0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実験１!$D$21:$D$26</c:f>
              <c:numCache>
                <c:formatCode>0.00</c:formatCode>
                <c:ptCount val="6"/>
                <c:pt idx="0">
                  <c:v>100.9</c:v>
                </c:pt>
                <c:pt idx="1">
                  <c:v>101</c:v>
                </c:pt>
                <c:pt idx="2">
                  <c:v>101.1</c:v>
                </c:pt>
                <c:pt idx="3">
                  <c:v>101.2</c:v>
                </c:pt>
                <c:pt idx="4">
                  <c:v>100.9</c:v>
                </c:pt>
                <c:pt idx="5">
                  <c:v>101.1</c:v>
                </c:pt>
              </c:numCache>
            </c:numRef>
          </c:val>
          <c:smooth val="0"/>
          <c:extLst>
            <c:ext xmlns:c16="http://schemas.microsoft.com/office/drawing/2014/chart" uri="{C3380CC4-5D6E-409C-BE32-E72D297353CC}">
              <c16:uniqueId val="{00000001-1DE8-48D2-A1DE-74927A534F62}"/>
            </c:ext>
          </c:extLst>
        </c:ser>
        <c:ser>
          <c:idx val="2"/>
          <c:order val="2"/>
          <c:tx>
            <c:strRef>
              <c:f>実験１!$E$2</c:f>
              <c:strCache>
                <c:ptCount val="1"/>
                <c:pt idx="0">
                  <c:v>Va1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実験１!$E$21:$E$26</c:f>
              <c:numCache>
                <c:formatCode>0.00</c:formatCode>
                <c:ptCount val="6"/>
                <c:pt idx="0">
                  <c:v>99</c:v>
                </c:pt>
                <c:pt idx="1">
                  <c:v>99</c:v>
                </c:pt>
                <c:pt idx="2">
                  <c:v>99.5</c:v>
                </c:pt>
                <c:pt idx="3">
                  <c:v>99.3</c:v>
                </c:pt>
                <c:pt idx="4">
                  <c:v>99</c:v>
                </c:pt>
                <c:pt idx="5">
                  <c:v>99.5</c:v>
                </c:pt>
              </c:numCache>
            </c:numRef>
          </c:val>
          <c:smooth val="0"/>
          <c:extLst>
            <c:ext xmlns:c16="http://schemas.microsoft.com/office/drawing/2014/chart" uri="{C3380CC4-5D6E-409C-BE32-E72D297353CC}">
              <c16:uniqueId val="{00000002-1DE8-48D2-A1DE-74927A534F62}"/>
            </c:ext>
          </c:extLst>
        </c:ser>
        <c:ser>
          <c:idx val="3"/>
          <c:order val="3"/>
          <c:tx>
            <c:strRef>
              <c:f>実験１!$F$2</c:f>
              <c:strCache>
                <c:ptCount val="1"/>
                <c:pt idx="0">
                  <c:v>Vb1</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実験１!$F$21:$F$26</c:f>
              <c:numCache>
                <c:formatCode>0.00</c:formatCode>
                <c:ptCount val="6"/>
                <c:pt idx="0">
                  <c:v>98.9</c:v>
                </c:pt>
                <c:pt idx="1">
                  <c:v>99.1</c:v>
                </c:pt>
                <c:pt idx="2">
                  <c:v>99.5</c:v>
                </c:pt>
                <c:pt idx="3">
                  <c:v>99.6</c:v>
                </c:pt>
                <c:pt idx="4">
                  <c:v>99</c:v>
                </c:pt>
                <c:pt idx="5">
                  <c:v>99.2</c:v>
                </c:pt>
              </c:numCache>
            </c:numRef>
          </c:val>
          <c:smooth val="0"/>
          <c:extLst>
            <c:ext xmlns:c16="http://schemas.microsoft.com/office/drawing/2014/chart" uri="{C3380CC4-5D6E-409C-BE32-E72D297353CC}">
              <c16:uniqueId val="{00000003-1DE8-48D2-A1DE-74927A534F62}"/>
            </c:ext>
          </c:extLst>
        </c:ser>
        <c:ser>
          <c:idx val="4"/>
          <c:order val="4"/>
          <c:tx>
            <c:strRef>
              <c:f>実験１!$G$2</c:f>
              <c:strCache>
                <c:ptCount val="1"/>
                <c:pt idx="0">
                  <c:v>Va2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実験１!$G$21:$G$26</c:f>
              <c:numCache>
                <c:formatCode>0.00</c:formatCode>
                <c:ptCount val="6"/>
                <c:pt idx="0">
                  <c:v>53.2</c:v>
                </c:pt>
                <c:pt idx="1">
                  <c:v>55.8</c:v>
                </c:pt>
                <c:pt idx="2">
                  <c:v>58.2</c:v>
                </c:pt>
                <c:pt idx="3">
                  <c:v>61.4</c:v>
                </c:pt>
                <c:pt idx="4">
                  <c:v>63.2</c:v>
                </c:pt>
                <c:pt idx="5">
                  <c:v>66</c:v>
                </c:pt>
              </c:numCache>
            </c:numRef>
          </c:val>
          <c:smooth val="0"/>
          <c:extLst>
            <c:ext xmlns:c16="http://schemas.microsoft.com/office/drawing/2014/chart" uri="{C3380CC4-5D6E-409C-BE32-E72D297353CC}">
              <c16:uniqueId val="{00000004-1DE8-48D2-A1DE-74927A534F62}"/>
            </c:ext>
          </c:extLst>
        </c:ser>
        <c:ser>
          <c:idx val="5"/>
          <c:order val="5"/>
          <c:tx>
            <c:strRef>
              <c:f>実験１!$H$2</c:f>
              <c:strCache>
                <c:ptCount val="1"/>
                <c:pt idx="0">
                  <c:v>Vb2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実験１!$H$21:$H$26</c:f>
              <c:numCache>
                <c:formatCode>0.00</c:formatCode>
                <c:ptCount val="6"/>
                <c:pt idx="0">
                  <c:v>53.8</c:v>
                </c:pt>
                <c:pt idx="1">
                  <c:v>56.1</c:v>
                </c:pt>
                <c:pt idx="2">
                  <c:v>59.3</c:v>
                </c:pt>
                <c:pt idx="3">
                  <c:v>62</c:v>
                </c:pt>
                <c:pt idx="4">
                  <c:v>64.3</c:v>
                </c:pt>
                <c:pt idx="5">
                  <c:v>67.900000000000006</c:v>
                </c:pt>
              </c:numCache>
            </c:numRef>
          </c:val>
          <c:smooth val="0"/>
          <c:extLst>
            <c:ext xmlns:c16="http://schemas.microsoft.com/office/drawing/2014/chart" uri="{C3380CC4-5D6E-409C-BE32-E72D297353CC}">
              <c16:uniqueId val="{00000005-1DE8-48D2-A1DE-74927A534F62}"/>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電圧</a:t>
                </a:r>
                <a:r>
                  <a:rPr lang="en-US" altLang="ja-JP" sz="1800" b="0" i="0" u="none" strike="noStrike" kern="1200" baseline="0" dirty="0">
                    <a:solidFill>
                      <a:prstClr val="black">
                        <a:lumMod val="65000"/>
                        <a:lumOff val="35000"/>
                      </a:prstClr>
                    </a:solidFill>
                  </a:rPr>
                  <a:t>[V]</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一次と変圧比</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'実験1.2変圧比試験'!$A$3:$A$15</c:f>
              <c:numCache>
                <c:formatCode>0.0_ </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125</c:v>
                </c:pt>
              </c:numCache>
            </c:numRef>
          </c:xVal>
          <c:yVal>
            <c:numRef>
              <c:f>'実験1.2変圧比試験'!$C$3:$C$15</c:f>
              <c:numCache>
                <c:formatCode>0.00_ </c:formatCode>
                <c:ptCount val="13"/>
                <c:pt idx="0">
                  <c:v>1</c:v>
                </c:pt>
                <c:pt idx="1">
                  <c:v>0.99009900990099009</c:v>
                </c:pt>
                <c:pt idx="2">
                  <c:v>1.006711409395973</c:v>
                </c:pt>
                <c:pt idx="3">
                  <c:v>1.0101010101010102</c:v>
                </c:pt>
                <c:pt idx="4">
                  <c:v>1</c:v>
                </c:pt>
                <c:pt idx="5">
                  <c:v>1.0118043844856661</c:v>
                </c:pt>
                <c:pt idx="6">
                  <c:v>1.0086455331412103</c:v>
                </c:pt>
                <c:pt idx="7">
                  <c:v>0.99875156054931347</c:v>
                </c:pt>
                <c:pt idx="8">
                  <c:v>1</c:v>
                </c:pt>
                <c:pt idx="9">
                  <c:v>1.0020040080160322</c:v>
                </c:pt>
                <c:pt idx="10">
                  <c:v>1</c:v>
                </c:pt>
                <c:pt idx="11">
                  <c:v>1</c:v>
                </c:pt>
                <c:pt idx="12">
                  <c:v>0.99206349206349209</c:v>
                </c:pt>
              </c:numCache>
            </c:numRef>
          </c:yVal>
          <c:smooth val="0"/>
          <c:extLst>
            <c:ext xmlns:c16="http://schemas.microsoft.com/office/drawing/2014/chart" uri="{C3380CC4-5D6E-409C-BE32-E72D297353CC}">
              <c16:uniqueId val="{00000000-875E-4BD0-8A24-45E3EE1DEF18}"/>
            </c:ext>
          </c:extLst>
        </c:ser>
        <c:dLbls>
          <c:showLegendKey val="0"/>
          <c:showVal val="0"/>
          <c:showCatName val="0"/>
          <c:showSerName val="0"/>
          <c:showPercent val="0"/>
          <c:showBubbleSize val="0"/>
        </c:dLbls>
        <c:axId val="1472142911"/>
        <c:axId val="1472144831"/>
      </c:scatterChart>
      <c:valAx>
        <c:axId val="147214291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一次電圧（</a:t>
                </a:r>
                <a:r>
                  <a:rPr lang="en-US" altLang="ja-JP"/>
                  <a:t>V)</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2144831"/>
        <c:crosses val="autoZero"/>
        <c:crossBetween val="midCat"/>
      </c:valAx>
      <c:valAx>
        <c:axId val="147214483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変圧比</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214291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実験１!$I$2</c:f>
              <c:strCache>
                <c:ptCount val="1"/>
                <c:pt idx="0">
                  <c:v>Ia1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実験１!$I$21:$I$26</c:f>
              <c:numCache>
                <c:formatCode>0.00</c:formatCode>
                <c:ptCount val="6"/>
                <c:pt idx="0">
                  <c:v>10.02</c:v>
                </c:pt>
                <c:pt idx="1">
                  <c:v>10</c:v>
                </c:pt>
                <c:pt idx="2">
                  <c:v>9.9</c:v>
                </c:pt>
                <c:pt idx="3">
                  <c:v>9.8000000000000007</c:v>
                </c:pt>
                <c:pt idx="4">
                  <c:v>9.6</c:v>
                </c:pt>
                <c:pt idx="5">
                  <c:v>9.5</c:v>
                </c:pt>
              </c:numCache>
            </c:numRef>
          </c:val>
          <c:smooth val="0"/>
          <c:extLst>
            <c:ext xmlns:c16="http://schemas.microsoft.com/office/drawing/2014/chart" uri="{C3380CC4-5D6E-409C-BE32-E72D297353CC}">
              <c16:uniqueId val="{00000000-8AA8-4FF6-8CE0-E92DDB0BF698}"/>
            </c:ext>
          </c:extLst>
        </c:ser>
        <c:ser>
          <c:idx val="1"/>
          <c:order val="1"/>
          <c:tx>
            <c:strRef>
              <c:f>実験１!$J$2</c:f>
              <c:strCache>
                <c:ptCount val="1"/>
                <c:pt idx="0">
                  <c:v>In1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実験１!$J$21:$J$26</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1-8AA8-4FF6-8CE0-E92DDB0BF698}"/>
            </c:ext>
          </c:extLst>
        </c:ser>
        <c:ser>
          <c:idx val="2"/>
          <c:order val="2"/>
          <c:tx>
            <c:strRef>
              <c:f>実験１!$K$2</c:f>
              <c:strCache>
                <c:ptCount val="1"/>
                <c:pt idx="0">
                  <c:v>Ib1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実験１!$K$21:$K$26</c:f>
              <c:numCache>
                <c:formatCode>0.00</c:formatCode>
                <c:ptCount val="6"/>
                <c:pt idx="0">
                  <c:v>10.18</c:v>
                </c:pt>
                <c:pt idx="1">
                  <c:v>10</c:v>
                </c:pt>
                <c:pt idx="2">
                  <c:v>9.9700000000000006</c:v>
                </c:pt>
                <c:pt idx="3">
                  <c:v>9.85</c:v>
                </c:pt>
                <c:pt idx="4">
                  <c:v>9.65</c:v>
                </c:pt>
                <c:pt idx="5">
                  <c:v>9.56</c:v>
                </c:pt>
              </c:numCache>
            </c:numRef>
          </c:val>
          <c:smooth val="0"/>
          <c:extLst>
            <c:ext xmlns:c16="http://schemas.microsoft.com/office/drawing/2014/chart" uri="{C3380CC4-5D6E-409C-BE32-E72D297353CC}">
              <c16:uniqueId val="{00000002-8AA8-4FF6-8CE0-E92DDB0BF698}"/>
            </c:ext>
          </c:extLst>
        </c:ser>
        <c:ser>
          <c:idx val="3"/>
          <c:order val="3"/>
          <c:tx>
            <c:strRef>
              <c:f>実験１!$L$2</c:f>
              <c:strCache>
                <c:ptCount val="1"/>
                <c:pt idx="0">
                  <c:v>Ia2</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実験１!$L$21:$L$26</c:f>
              <c:numCache>
                <c:formatCode>0.00</c:formatCode>
                <c:ptCount val="6"/>
                <c:pt idx="0">
                  <c:v>6.57</c:v>
                </c:pt>
                <c:pt idx="1">
                  <c:v>6.36</c:v>
                </c:pt>
                <c:pt idx="2">
                  <c:v>6.19</c:v>
                </c:pt>
                <c:pt idx="3">
                  <c:v>5.99</c:v>
                </c:pt>
                <c:pt idx="4">
                  <c:v>5.76</c:v>
                </c:pt>
                <c:pt idx="5">
                  <c:v>5.52</c:v>
                </c:pt>
              </c:numCache>
            </c:numRef>
          </c:val>
          <c:smooth val="0"/>
          <c:extLst>
            <c:ext xmlns:c16="http://schemas.microsoft.com/office/drawing/2014/chart" uri="{C3380CC4-5D6E-409C-BE32-E72D297353CC}">
              <c16:uniqueId val="{00000003-8AA8-4FF6-8CE0-E92DDB0BF698}"/>
            </c:ext>
          </c:extLst>
        </c:ser>
        <c:ser>
          <c:idx val="4"/>
          <c:order val="4"/>
          <c:tx>
            <c:strRef>
              <c:f>実験１!$M$2</c:f>
              <c:strCache>
                <c:ptCount val="1"/>
                <c:pt idx="0">
                  <c:v>In2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実験１!$M$21:$M$26</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4-8AA8-4FF6-8CE0-E92DDB0BF698}"/>
            </c:ext>
          </c:extLst>
        </c:ser>
        <c:ser>
          <c:idx val="5"/>
          <c:order val="5"/>
          <c:tx>
            <c:strRef>
              <c:f>実験１!$N$2</c:f>
              <c:strCache>
                <c:ptCount val="1"/>
                <c:pt idx="0">
                  <c:v>Ib2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実験１!$N$21:$N$26</c:f>
              <c:numCache>
                <c:formatCode>0.00</c:formatCode>
                <c:ptCount val="6"/>
                <c:pt idx="0">
                  <c:v>6.47</c:v>
                </c:pt>
                <c:pt idx="1">
                  <c:v>6.3</c:v>
                </c:pt>
                <c:pt idx="2">
                  <c:v>6.14</c:v>
                </c:pt>
                <c:pt idx="3">
                  <c:v>5.96</c:v>
                </c:pt>
                <c:pt idx="4">
                  <c:v>5.7</c:v>
                </c:pt>
                <c:pt idx="5">
                  <c:v>5.5</c:v>
                </c:pt>
              </c:numCache>
            </c:numRef>
          </c:val>
          <c:smooth val="0"/>
          <c:extLst>
            <c:ext xmlns:c16="http://schemas.microsoft.com/office/drawing/2014/chart" uri="{C3380CC4-5D6E-409C-BE32-E72D297353CC}">
              <c16:uniqueId val="{00000005-8AA8-4FF6-8CE0-E92DDB0BF698}"/>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電流</a:t>
                </a:r>
                <a:r>
                  <a:rPr lang="en-US" altLang="ja-JP" sz="1800" b="0" i="0" u="none" strike="noStrike" kern="1200" baseline="0" dirty="0">
                    <a:solidFill>
                      <a:prstClr val="black">
                        <a:lumMod val="65000"/>
                        <a:lumOff val="35000"/>
                      </a:prstClr>
                    </a:solidFill>
                  </a:rPr>
                  <a:t>[A]</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実験１!$C$2</c:f>
              <c:strCache>
                <c:ptCount val="1"/>
                <c:pt idx="0">
                  <c:v>Va0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実験１!$C$30:$C$35</c:f>
              <c:numCache>
                <c:formatCode>0.00</c:formatCode>
                <c:ptCount val="6"/>
                <c:pt idx="0">
                  <c:v>100</c:v>
                </c:pt>
                <c:pt idx="1">
                  <c:v>100</c:v>
                </c:pt>
                <c:pt idx="2">
                  <c:v>100</c:v>
                </c:pt>
                <c:pt idx="3">
                  <c:v>100</c:v>
                </c:pt>
                <c:pt idx="4">
                  <c:v>100</c:v>
                </c:pt>
                <c:pt idx="5">
                  <c:v>100</c:v>
                </c:pt>
              </c:numCache>
            </c:numRef>
          </c:val>
          <c:smooth val="0"/>
          <c:extLst>
            <c:ext xmlns:c16="http://schemas.microsoft.com/office/drawing/2014/chart" uri="{C3380CC4-5D6E-409C-BE32-E72D297353CC}">
              <c16:uniqueId val="{00000000-0808-431A-AB95-85BC64EB76D0}"/>
            </c:ext>
          </c:extLst>
        </c:ser>
        <c:ser>
          <c:idx val="1"/>
          <c:order val="1"/>
          <c:tx>
            <c:strRef>
              <c:f>実験１!$D$2</c:f>
              <c:strCache>
                <c:ptCount val="1"/>
                <c:pt idx="0">
                  <c:v>Vb0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実験１!$D$30:$D$35</c:f>
              <c:numCache>
                <c:formatCode>0.00</c:formatCode>
                <c:ptCount val="6"/>
                <c:pt idx="0">
                  <c:v>101.4</c:v>
                </c:pt>
                <c:pt idx="1">
                  <c:v>100.9</c:v>
                </c:pt>
                <c:pt idx="2">
                  <c:v>101</c:v>
                </c:pt>
                <c:pt idx="3">
                  <c:v>101</c:v>
                </c:pt>
                <c:pt idx="4">
                  <c:v>100.5</c:v>
                </c:pt>
                <c:pt idx="5">
                  <c:v>100.9</c:v>
                </c:pt>
              </c:numCache>
            </c:numRef>
          </c:val>
          <c:smooth val="0"/>
          <c:extLst>
            <c:ext xmlns:c16="http://schemas.microsoft.com/office/drawing/2014/chart" uri="{C3380CC4-5D6E-409C-BE32-E72D297353CC}">
              <c16:uniqueId val="{00000001-0808-431A-AB95-85BC64EB76D0}"/>
            </c:ext>
          </c:extLst>
        </c:ser>
        <c:ser>
          <c:idx val="2"/>
          <c:order val="2"/>
          <c:tx>
            <c:strRef>
              <c:f>実験１!$E$2</c:f>
              <c:strCache>
                <c:ptCount val="1"/>
                <c:pt idx="0">
                  <c:v>Va1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実験１!$E$30:$E$35</c:f>
              <c:numCache>
                <c:formatCode>0.00</c:formatCode>
                <c:ptCount val="6"/>
                <c:pt idx="0">
                  <c:v>99.5</c:v>
                </c:pt>
                <c:pt idx="1">
                  <c:v>98.9</c:v>
                </c:pt>
                <c:pt idx="2">
                  <c:v>99.2</c:v>
                </c:pt>
                <c:pt idx="3">
                  <c:v>99</c:v>
                </c:pt>
                <c:pt idx="4">
                  <c:v>98.7</c:v>
                </c:pt>
                <c:pt idx="5">
                  <c:v>99.1</c:v>
                </c:pt>
              </c:numCache>
            </c:numRef>
          </c:val>
          <c:smooth val="0"/>
          <c:extLst>
            <c:ext xmlns:c16="http://schemas.microsoft.com/office/drawing/2014/chart" uri="{C3380CC4-5D6E-409C-BE32-E72D297353CC}">
              <c16:uniqueId val="{00000002-0808-431A-AB95-85BC64EB76D0}"/>
            </c:ext>
          </c:extLst>
        </c:ser>
        <c:ser>
          <c:idx val="3"/>
          <c:order val="3"/>
          <c:tx>
            <c:strRef>
              <c:f>実験１!$F$2</c:f>
              <c:strCache>
                <c:ptCount val="1"/>
                <c:pt idx="0">
                  <c:v>Vb1</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実験１!$F$30:$F$35</c:f>
              <c:numCache>
                <c:formatCode>0.00</c:formatCode>
                <c:ptCount val="6"/>
                <c:pt idx="0">
                  <c:v>99.3</c:v>
                </c:pt>
                <c:pt idx="1">
                  <c:v>99</c:v>
                </c:pt>
                <c:pt idx="2">
                  <c:v>99.1</c:v>
                </c:pt>
                <c:pt idx="3">
                  <c:v>99</c:v>
                </c:pt>
                <c:pt idx="4">
                  <c:v>98.9</c:v>
                </c:pt>
                <c:pt idx="5">
                  <c:v>99.9</c:v>
                </c:pt>
              </c:numCache>
            </c:numRef>
          </c:val>
          <c:smooth val="0"/>
          <c:extLst>
            <c:ext xmlns:c16="http://schemas.microsoft.com/office/drawing/2014/chart" uri="{C3380CC4-5D6E-409C-BE32-E72D297353CC}">
              <c16:uniqueId val="{00000003-0808-431A-AB95-85BC64EB76D0}"/>
            </c:ext>
          </c:extLst>
        </c:ser>
        <c:ser>
          <c:idx val="4"/>
          <c:order val="4"/>
          <c:tx>
            <c:strRef>
              <c:f>実験１!$G$2</c:f>
              <c:strCache>
                <c:ptCount val="1"/>
                <c:pt idx="0">
                  <c:v>Va2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実験１!$G$30:$G$35</c:f>
              <c:numCache>
                <c:formatCode>0.00</c:formatCode>
                <c:ptCount val="6"/>
                <c:pt idx="0">
                  <c:v>54</c:v>
                </c:pt>
                <c:pt idx="1">
                  <c:v>55.9</c:v>
                </c:pt>
                <c:pt idx="2">
                  <c:v>58.6</c:v>
                </c:pt>
                <c:pt idx="3">
                  <c:v>60.8</c:v>
                </c:pt>
                <c:pt idx="4">
                  <c:v>62.9</c:v>
                </c:pt>
                <c:pt idx="5">
                  <c:v>66</c:v>
                </c:pt>
              </c:numCache>
            </c:numRef>
          </c:val>
          <c:smooth val="0"/>
          <c:extLst>
            <c:ext xmlns:c16="http://schemas.microsoft.com/office/drawing/2014/chart" uri="{C3380CC4-5D6E-409C-BE32-E72D297353CC}">
              <c16:uniqueId val="{00000004-0808-431A-AB95-85BC64EB76D0}"/>
            </c:ext>
          </c:extLst>
        </c:ser>
        <c:ser>
          <c:idx val="5"/>
          <c:order val="5"/>
          <c:tx>
            <c:strRef>
              <c:f>実験１!$H$2</c:f>
              <c:strCache>
                <c:ptCount val="1"/>
                <c:pt idx="0">
                  <c:v>Vb2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実験１!$H$30:$H$35</c:f>
              <c:numCache>
                <c:formatCode>0.00</c:formatCode>
                <c:ptCount val="6"/>
                <c:pt idx="0">
                  <c:v>54.1</c:v>
                </c:pt>
                <c:pt idx="1">
                  <c:v>56.2</c:v>
                </c:pt>
                <c:pt idx="2">
                  <c:v>59.3</c:v>
                </c:pt>
                <c:pt idx="3">
                  <c:v>61.6</c:v>
                </c:pt>
                <c:pt idx="4">
                  <c:v>64</c:v>
                </c:pt>
                <c:pt idx="5">
                  <c:v>67.099999999999994</c:v>
                </c:pt>
              </c:numCache>
            </c:numRef>
          </c:val>
          <c:smooth val="0"/>
          <c:extLst>
            <c:ext xmlns:c16="http://schemas.microsoft.com/office/drawing/2014/chart" uri="{C3380CC4-5D6E-409C-BE32-E72D297353CC}">
              <c16:uniqueId val="{00000005-0808-431A-AB95-85BC64EB76D0}"/>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電圧</a:t>
                </a:r>
                <a:r>
                  <a:rPr lang="en-US" altLang="ja-JP" sz="1800" b="0" i="0" u="none" strike="noStrike" kern="1200" baseline="0" dirty="0">
                    <a:solidFill>
                      <a:prstClr val="black">
                        <a:lumMod val="65000"/>
                        <a:lumOff val="35000"/>
                      </a:prstClr>
                    </a:solidFill>
                  </a:rPr>
                  <a:t>[V]</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実験１!$I$2</c:f>
              <c:strCache>
                <c:ptCount val="1"/>
                <c:pt idx="0">
                  <c:v>Ia1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実験１!$I$30:$I$35</c:f>
              <c:numCache>
                <c:formatCode>0.00</c:formatCode>
                <c:ptCount val="6"/>
                <c:pt idx="0">
                  <c:v>10.1</c:v>
                </c:pt>
                <c:pt idx="1">
                  <c:v>9.99</c:v>
                </c:pt>
                <c:pt idx="2">
                  <c:v>9.9</c:v>
                </c:pt>
                <c:pt idx="3">
                  <c:v>9.6999999999999993</c:v>
                </c:pt>
                <c:pt idx="4">
                  <c:v>9.58</c:v>
                </c:pt>
                <c:pt idx="5">
                  <c:v>9.42</c:v>
                </c:pt>
              </c:numCache>
            </c:numRef>
          </c:val>
          <c:smooth val="0"/>
          <c:extLst>
            <c:ext xmlns:c16="http://schemas.microsoft.com/office/drawing/2014/chart" uri="{C3380CC4-5D6E-409C-BE32-E72D297353CC}">
              <c16:uniqueId val="{00000000-BB41-4B67-86A1-B51510B10DD6}"/>
            </c:ext>
          </c:extLst>
        </c:ser>
        <c:ser>
          <c:idx val="1"/>
          <c:order val="1"/>
          <c:tx>
            <c:strRef>
              <c:f>実験１!$J$2</c:f>
              <c:strCache>
                <c:ptCount val="1"/>
                <c:pt idx="0">
                  <c:v>In1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実験１!$J$30:$J$35</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1-BB41-4B67-86A1-B51510B10DD6}"/>
            </c:ext>
          </c:extLst>
        </c:ser>
        <c:ser>
          <c:idx val="2"/>
          <c:order val="2"/>
          <c:tx>
            <c:strRef>
              <c:f>実験１!$K$2</c:f>
              <c:strCache>
                <c:ptCount val="1"/>
                <c:pt idx="0">
                  <c:v>Ib1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実験１!$K$30:$K$35</c:f>
              <c:numCache>
                <c:formatCode>0.00</c:formatCode>
                <c:ptCount val="6"/>
                <c:pt idx="0">
                  <c:v>10.199999999999999</c:v>
                </c:pt>
                <c:pt idx="1">
                  <c:v>10.039999999999999</c:v>
                </c:pt>
                <c:pt idx="2">
                  <c:v>9.9700000000000006</c:v>
                </c:pt>
                <c:pt idx="3">
                  <c:v>9.8000000000000007</c:v>
                </c:pt>
                <c:pt idx="4">
                  <c:v>9.6199999999999992</c:v>
                </c:pt>
                <c:pt idx="5">
                  <c:v>9.57</c:v>
                </c:pt>
              </c:numCache>
            </c:numRef>
          </c:val>
          <c:smooth val="0"/>
          <c:extLst>
            <c:ext xmlns:c16="http://schemas.microsoft.com/office/drawing/2014/chart" uri="{C3380CC4-5D6E-409C-BE32-E72D297353CC}">
              <c16:uniqueId val="{00000002-BB41-4B67-86A1-B51510B10DD6}"/>
            </c:ext>
          </c:extLst>
        </c:ser>
        <c:ser>
          <c:idx val="3"/>
          <c:order val="3"/>
          <c:tx>
            <c:strRef>
              <c:f>実験１!$L$2</c:f>
              <c:strCache>
                <c:ptCount val="1"/>
                <c:pt idx="0">
                  <c:v>Ia2</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実験１!$L$30:$L$35</c:f>
              <c:numCache>
                <c:formatCode>0.00</c:formatCode>
                <c:ptCount val="6"/>
                <c:pt idx="0">
                  <c:v>6.59</c:v>
                </c:pt>
                <c:pt idx="1">
                  <c:v>6.38</c:v>
                </c:pt>
                <c:pt idx="2">
                  <c:v>6.22</c:v>
                </c:pt>
                <c:pt idx="3">
                  <c:v>6.01</c:v>
                </c:pt>
                <c:pt idx="4">
                  <c:v>5.75</c:v>
                </c:pt>
                <c:pt idx="5">
                  <c:v>5.55</c:v>
                </c:pt>
              </c:numCache>
            </c:numRef>
          </c:val>
          <c:smooth val="0"/>
          <c:extLst>
            <c:ext xmlns:c16="http://schemas.microsoft.com/office/drawing/2014/chart" uri="{C3380CC4-5D6E-409C-BE32-E72D297353CC}">
              <c16:uniqueId val="{00000003-BB41-4B67-86A1-B51510B10DD6}"/>
            </c:ext>
          </c:extLst>
        </c:ser>
        <c:ser>
          <c:idx val="4"/>
          <c:order val="4"/>
          <c:tx>
            <c:strRef>
              <c:f>実験１!$M$2</c:f>
              <c:strCache>
                <c:ptCount val="1"/>
                <c:pt idx="0">
                  <c:v>In2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実験１!$M$30:$M$35</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4-BB41-4B67-86A1-B51510B10DD6}"/>
            </c:ext>
          </c:extLst>
        </c:ser>
        <c:ser>
          <c:idx val="5"/>
          <c:order val="5"/>
          <c:tx>
            <c:strRef>
              <c:f>実験１!$N$2</c:f>
              <c:strCache>
                <c:ptCount val="1"/>
                <c:pt idx="0">
                  <c:v>Ib2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実験１!$N$30:$N$35</c:f>
              <c:numCache>
                <c:formatCode>0.00</c:formatCode>
                <c:ptCount val="6"/>
                <c:pt idx="0">
                  <c:v>6.5</c:v>
                </c:pt>
                <c:pt idx="1">
                  <c:v>6.29</c:v>
                </c:pt>
                <c:pt idx="2">
                  <c:v>6.12</c:v>
                </c:pt>
                <c:pt idx="3">
                  <c:v>5.92</c:v>
                </c:pt>
                <c:pt idx="4">
                  <c:v>5.68</c:v>
                </c:pt>
                <c:pt idx="5">
                  <c:v>5.48</c:v>
                </c:pt>
              </c:numCache>
            </c:numRef>
          </c:val>
          <c:smooth val="0"/>
          <c:extLst>
            <c:ext xmlns:c16="http://schemas.microsoft.com/office/drawing/2014/chart" uri="{C3380CC4-5D6E-409C-BE32-E72D297353CC}">
              <c16:uniqueId val="{00000005-BB41-4B67-86A1-B51510B10DD6}"/>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電圧</a:t>
                </a:r>
                <a:r>
                  <a:rPr lang="en-US" altLang="ja-JP" sz="1800" b="0" i="0" u="none" strike="noStrike" kern="1200" baseline="0" dirty="0">
                    <a:solidFill>
                      <a:prstClr val="black">
                        <a:lumMod val="65000"/>
                        <a:lumOff val="35000"/>
                      </a:prstClr>
                    </a:solidFill>
                  </a:rPr>
                  <a:t>[V]</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800" dirty="0"/>
              <a:t>鉄損（</a:t>
            </a:r>
            <a:r>
              <a:rPr lang="en-US" altLang="ja-JP" sz="2800" dirty="0"/>
              <a:t>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2580173095793482"/>
          <c:y val="0.1900763119496682"/>
          <c:w val="0.83656100662813304"/>
          <c:h val="0.62778550756044005"/>
        </c:manualLayout>
      </c:layout>
      <c:scatterChart>
        <c:scatterStyle val="lineMarker"/>
        <c:varyColors val="0"/>
        <c:ser>
          <c:idx val="0"/>
          <c:order val="0"/>
          <c:tx>
            <c:strRef>
              <c:f>'実験1.3無負荷試験'!$E$2</c:f>
              <c:strCache>
                <c:ptCount val="1"/>
                <c:pt idx="0">
                  <c:v>鉄損（W)</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'実験1.3無負荷試験'!$B$3:$B$16</c:f>
              <c:numCache>
                <c:formatCode>General</c:formatCode>
                <c:ptCount val="14"/>
                <c:pt idx="0">
                  <c:v>0</c:v>
                </c:pt>
                <c:pt idx="1">
                  <c:v>10</c:v>
                </c:pt>
                <c:pt idx="2">
                  <c:v>20</c:v>
                </c:pt>
                <c:pt idx="3">
                  <c:v>30</c:v>
                </c:pt>
                <c:pt idx="4">
                  <c:v>40</c:v>
                </c:pt>
                <c:pt idx="5">
                  <c:v>50</c:v>
                </c:pt>
                <c:pt idx="6">
                  <c:v>60</c:v>
                </c:pt>
                <c:pt idx="7">
                  <c:v>70</c:v>
                </c:pt>
                <c:pt idx="8">
                  <c:v>80</c:v>
                </c:pt>
                <c:pt idx="9">
                  <c:v>90</c:v>
                </c:pt>
                <c:pt idx="10">
                  <c:v>100</c:v>
                </c:pt>
                <c:pt idx="11">
                  <c:v>110</c:v>
                </c:pt>
                <c:pt idx="12">
                  <c:v>120</c:v>
                </c:pt>
                <c:pt idx="13">
                  <c:v>125</c:v>
                </c:pt>
              </c:numCache>
            </c:numRef>
          </c:xVal>
          <c:yVal>
            <c:numRef>
              <c:f>'実験1.3無負荷試験'!$E$3:$E$16</c:f>
              <c:numCache>
                <c:formatCode>General</c:formatCode>
                <c:ptCount val="14"/>
                <c:pt idx="0">
                  <c:v>0</c:v>
                </c:pt>
                <c:pt idx="1">
                  <c:v>0.1</c:v>
                </c:pt>
                <c:pt idx="2">
                  <c:v>0.30000000000000004</c:v>
                </c:pt>
                <c:pt idx="3">
                  <c:v>0.62000000000000011</c:v>
                </c:pt>
                <c:pt idx="4">
                  <c:v>1</c:v>
                </c:pt>
                <c:pt idx="5">
                  <c:v>1.58</c:v>
                </c:pt>
                <c:pt idx="6">
                  <c:v>2.16</c:v>
                </c:pt>
                <c:pt idx="7">
                  <c:v>2.9000000000000004</c:v>
                </c:pt>
                <c:pt idx="8">
                  <c:v>3.7600000000000002</c:v>
                </c:pt>
                <c:pt idx="9">
                  <c:v>4.74</c:v>
                </c:pt>
                <c:pt idx="10">
                  <c:v>5.78</c:v>
                </c:pt>
                <c:pt idx="11">
                  <c:v>6.98</c:v>
                </c:pt>
                <c:pt idx="12">
                  <c:v>8.4</c:v>
                </c:pt>
                <c:pt idx="13">
                  <c:v>9.06</c:v>
                </c:pt>
              </c:numCache>
            </c:numRef>
          </c:yVal>
          <c:smooth val="0"/>
          <c:extLst>
            <c:ext xmlns:c16="http://schemas.microsoft.com/office/drawing/2014/chart" uri="{C3380CC4-5D6E-409C-BE32-E72D297353CC}">
              <c16:uniqueId val="{00000000-D300-4EFE-A7EB-A7F170B02063}"/>
            </c:ext>
          </c:extLst>
        </c:ser>
        <c:dLbls>
          <c:showLegendKey val="0"/>
          <c:showVal val="0"/>
          <c:showCatName val="0"/>
          <c:showSerName val="0"/>
          <c:showPercent val="0"/>
          <c:showBubbleSize val="0"/>
        </c:dLbls>
        <c:axId val="1777358031"/>
        <c:axId val="1777357071"/>
      </c:scatterChart>
      <c:valAx>
        <c:axId val="17773580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800" dirty="0"/>
                  <a:t>一次電圧</a:t>
                </a:r>
                <a:r>
                  <a:rPr lang="en-US" altLang="ja-JP" sz="2800" dirty="0"/>
                  <a:t>V</a:t>
                </a:r>
                <a:r>
                  <a:rPr lang="en-US" altLang="ja-JP" sz="2800" baseline="-25000" dirty="0"/>
                  <a:t>01</a:t>
                </a:r>
                <a:endParaRPr lang="ja-JP" altLang="en-US" sz="28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7071"/>
        <c:crosses val="autoZero"/>
        <c:crossBetween val="midCat"/>
      </c:valAx>
      <c:valAx>
        <c:axId val="17773570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800" dirty="0"/>
                  <a:t>鉄損</a:t>
                </a:r>
                <a:r>
                  <a:rPr lang="en-US" altLang="ja-JP" sz="2800" dirty="0"/>
                  <a:t>[W]</a:t>
                </a:r>
                <a:endParaRPr lang="ja-JP" altLang="en-US" sz="2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80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800" dirty="0"/>
              <a:t>励磁電流</a:t>
            </a:r>
            <a:endParaRPr lang="zh-TW" altLang="en-US" sz="2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'実験1.3無負荷試験'!$C$2</c:f>
              <c:strCache>
                <c:ptCount val="1"/>
                <c:pt idx="0">
                  <c:v>一次電流（mA）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'実験1.3無負荷試験'!$B$3:$B$16</c:f>
              <c:numCache>
                <c:formatCode>General</c:formatCode>
                <c:ptCount val="14"/>
                <c:pt idx="0">
                  <c:v>0</c:v>
                </c:pt>
                <c:pt idx="1">
                  <c:v>10</c:v>
                </c:pt>
                <c:pt idx="2">
                  <c:v>20</c:v>
                </c:pt>
                <c:pt idx="3">
                  <c:v>30</c:v>
                </c:pt>
                <c:pt idx="4">
                  <c:v>40</c:v>
                </c:pt>
                <c:pt idx="5">
                  <c:v>50</c:v>
                </c:pt>
                <c:pt idx="6">
                  <c:v>60</c:v>
                </c:pt>
                <c:pt idx="7">
                  <c:v>70</c:v>
                </c:pt>
                <c:pt idx="8">
                  <c:v>80</c:v>
                </c:pt>
                <c:pt idx="9">
                  <c:v>90</c:v>
                </c:pt>
                <c:pt idx="10">
                  <c:v>100</c:v>
                </c:pt>
                <c:pt idx="11">
                  <c:v>110</c:v>
                </c:pt>
                <c:pt idx="12">
                  <c:v>120</c:v>
                </c:pt>
                <c:pt idx="13">
                  <c:v>125</c:v>
                </c:pt>
              </c:numCache>
            </c:numRef>
          </c:xVal>
          <c:yVal>
            <c:numRef>
              <c:f>'実験1.3無負荷試験'!$C$3:$C$16</c:f>
              <c:numCache>
                <c:formatCode>General</c:formatCode>
                <c:ptCount val="14"/>
                <c:pt idx="0">
                  <c:v>0</c:v>
                </c:pt>
                <c:pt idx="1">
                  <c:v>16</c:v>
                </c:pt>
                <c:pt idx="2">
                  <c:v>26</c:v>
                </c:pt>
                <c:pt idx="3">
                  <c:v>34</c:v>
                </c:pt>
                <c:pt idx="4">
                  <c:v>41</c:v>
                </c:pt>
                <c:pt idx="5">
                  <c:v>47</c:v>
                </c:pt>
                <c:pt idx="6">
                  <c:v>54</c:v>
                </c:pt>
                <c:pt idx="7">
                  <c:v>61</c:v>
                </c:pt>
                <c:pt idx="8">
                  <c:v>68</c:v>
                </c:pt>
                <c:pt idx="9">
                  <c:v>77</c:v>
                </c:pt>
                <c:pt idx="10">
                  <c:v>88</c:v>
                </c:pt>
                <c:pt idx="11">
                  <c:v>104</c:v>
                </c:pt>
                <c:pt idx="12">
                  <c:v>132</c:v>
                </c:pt>
                <c:pt idx="13">
                  <c:v>154</c:v>
                </c:pt>
              </c:numCache>
            </c:numRef>
          </c:yVal>
          <c:smooth val="0"/>
          <c:extLst>
            <c:ext xmlns:c16="http://schemas.microsoft.com/office/drawing/2014/chart" uri="{C3380CC4-5D6E-409C-BE32-E72D297353CC}">
              <c16:uniqueId val="{00000000-1D48-45D3-97C6-795D1C4FF7E2}"/>
            </c:ext>
          </c:extLst>
        </c:ser>
        <c:dLbls>
          <c:showLegendKey val="0"/>
          <c:showVal val="0"/>
          <c:showCatName val="0"/>
          <c:showSerName val="0"/>
          <c:showPercent val="0"/>
          <c:showBubbleSize val="0"/>
        </c:dLbls>
        <c:axId val="1777358031"/>
        <c:axId val="1777357071"/>
      </c:scatterChart>
      <c:valAx>
        <c:axId val="17773580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800" dirty="0"/>
                  <a:t>一次電圧</a:t>
                </a:r>
                <a:r>
                  <a:rPr lang="en-US" altLang="ja-JP" sz="2800" b="0" i="0" u="none" strike="noStrike" kern="1200" baseline="0" dirty="0">
                    <a:solidFill>
                      <a:prstClr val="black">
                        <a:lumMod val="65000"/>
                        <a:lumOff val="35000"/>
                      </a:prstClr>
                    </a:solidFill>
                  </a:rPr>
                  <a:t>V</a:t>
                </a:r>
                <a:r>
                  <a:rPr lang="en-US" altLang="ja-JP" sz="2800" b="0" i="0" u="none" strike="noStrike" kern="1200" baseline="-25000" dirty="0">
                    <a:solidFill>
                      <a:prstClr val="black">
                        <a:lumMod val="65000"/>
                        <a:lumOff val="35000"/>
                      </a:prstClr>
                    </a:solidFill>
                  </a:rPr>
                  <a:t>01</a:t>
                </a:r>
                <a:endParaRPr lang="ja-JP" altLang="en-US" sz="28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7071"/>
        <c:crosses val="autoZero"/>
        <c:crossBetween val="midCat"/>
      </c:valAx>
      <c:valAx>
        <c:axId val="17773570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ja-JP" altLang="en-US" sz="2800" b="0" i="0" u="none" strike="noStrike" kern="1200" baseline="0" dirty="0">
                    <a:solidFill>
                      <a:prstClr val="black">
                        <a:lumMod val="65000"/>
                        <a:lumOff val="35000"/>
                      </a:prstClr>
                    </a:solidFill>
                  </a:rPr>
                  <a:t>励磁電流</a:t>
                </a:r>
                <a:r>
                  <a:rPr lang="en-US" altLang="ja-JP" sz="2800" b="0" i="0" u="none" strike="noStrike" kern="1200" baseline="0" dirty="0">
                    <a:solidFill>
                      <a:prstClr val="black">
                        <a:lumMod val="65000"/>
                        <a:lumOff val="35000"/>
                      </a:prstClr>
                    </a:solidFill>
                  </a:rPr>
                  <a:t>[</a:t>
                </a:r>
                <a:r>
                  <a:rPr lang="ja-JP" altLang="en-US" sz="2800" b="0" i="0" u="none" strike="noStrike" kern="1200" baseline="0" dirty="0">
                    <a:solidFill>
                      <a:prstClr val="black">
                        <a:lumMod val="65000"/>
                        <a:lumOff val="35000"/>
                      </a:prstClr>
                    </a:solidFill>
                  </a:rPr>
                  <a:t>ｍ</a:t>
                </a:r>
                <a:r>
                  <a:rPr lang="en-US" altLang="ja-JP" sz="2800" b="0" i="0" u="none" strike="noStrike" kern="1200" baseline="0" dirty="0">
                    <a:solidFill>
                      <a:prstClr val="black">
                        <a:lumMod val="65000"/>
                        <a:lumOff val="35000"/>
                      </a:prstClr>
                    </a:solidFill>
                  </a:rPr>
                  <a:t>A]</a:t>
                </a:r>
                <a:endParaRPr lang="ja-JP" altLang="en-US" sz="2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80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sz="2000" dirty="0">
                <a:latin typeface="+mn-lt"/>
              </a:rPr>
              <a:t>無負荷力率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'実験1.3無負荷試験'!$F$2</c:f>
              <c:strCache>
                <c:ptCount val="1"/>
                <c:pt idx="0">
                  <c:v>無負荷力率（％）</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'実験1.3無負荷試験'!$B$3:$B$16</c:f>
              <c:numCache>
                <c:formatCode>General</c:formatCode>
                <c:ptCount val="14"/>
                <c:pt idx="0">
                  <c:v>0</c:v>
                </c:pt>
                <c:pt idx="1">
                  <c:v>10</c:v>
                </c:pt>
                <c:pt idx="2">
                  <c:v>20</c:v>
                </c:pt>
                <c:pt idx="3">
                  <c:v>30</c:v>
                </c:pt>
                <c:pt idx="4">
                  <c:v>40</c:v>
                </c:pt>
                <c:pt idx="5">
                  <c:v>50</c:v>
                </c:pt>
                <c:pt idx="6">
                  <c:v>60</c:v>
                </c:pt>
                <c:pt idx="7">
                  <c:v>70</c:v>
                </c:pt>
                <c:pt idx="8">
                  <c:v>80</c:v>
                </c:pt>
                <c:pt idx="9">
                  <c:v>90</c:v>
                </c:pt>
                <c:pt idx="10">
                  <c:v>100</c:v>
                </c:pt>
                <c:pt idx="11">
                  <c:v>110</c:v>
                </c:pt>
                <c:pt idx="12">
                  <c:v>120</c:v>
                </c:pt>
                <c:pt idx="13">
                  <c:v>125</c:v>
                </c:pt>
              </c:numCache>
            </c:numRef>
          </c:xVal>
          <c:yVal>
            <c:numRef>
              <c:f>'実験1.3無負荷試験'!$F$3:$F$16</c:f>
              <c:numCache>
                <c:formatCode>General</c:formatCode>
                <c:ptCount val="14"/>
                <c:pt idx="0">
                  <c:v>0</c:v>
                </c:pt>
                <c:pt idx="1">
                  <c:v>62.5</c:v>
                </c:pt>
                <c:pt idx="2">
                  <c:v>57.692307692307701</c:v>
                </c:pt>
                <c:pt idx="3">
                  <c:v>60.7843137254902</c:v>
                </c:pt>
                <c:pt idx="4">
                  <c:v>60.975609756097562</c:v>
                </c:pt>
                <c:pt idx="5">
                  <c:v>67.234042553191486</c:v>
                </c:pt>
                <c:pt idx="6">
                  <c:v>66.666666666666657</c:v>
                </c:pt>
                <c:pt idx="7">
                  <c:v>67.915690866510531</c:v>
                </c:pt>
                <c:pt idx="8">
                  <c:v>69.117647058823522</c:v>
                </c:pt>
                <c:pt idx="9">
                  <c:v>68.398268398268399</c:v>
                </c:pt>
                <c:pt idx="10">
                  <c:v>65.681818181818173</c:v>
                </c:pt>
                <c:pt idx="11">
                  <c:v>61.01398601398602</c:v>
                </c:pt>
                <c:pt idx="12">
                  <c:v>53.030303030303031</c:v>
                </c:pt>
                <c:pt idx="13">
                  <c:v>47.064935064935064</c:v>
                </c:pt>
              </c:numCache>
            </c:numRef>
          </c:yVal>
          <c:smooth val="0"/>
          <c:extLst>
            <c:ext xmlns:c16="http://schemas.microsoft.com/office/drawing/2014/chart" uri="{C3380CC4-5D6E-409C-BE32-E72D297353CC}">
              <c16:uniqueId val="{00000000-18C2-4AA9-880B-D766A5158A65}"/>
            </c:ext>
          </c:extLst>
        </c:ser>
        <c:dLbls>
          <c:showLegendKey val="0"/>
          <c:showVal val="0"/>
          <c:showCatName val="0"/>
          <c:showSerName val="0"/>
          <c:showPercent val="0"/>
          <c:showBubbleSize val="0"/>
        </c:dLbls>
        <c:axId val="1777358031"/>
        <c:axId val="1777357071"/>
      </c:scatterChart>
      <c:valAx>
        <c:axId val="17773580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000" dirty="0"/>
                  <a:t>一次電圧</a:t>
                </a:r>
                <a:r>
                  <a:rPr lang="en-US" altLang="ja-JP" sz="2000" b="0" i="0" u="none" strike="noStrike" kern="1200" baseline="0" dirty="0">
                    <a:solidFill>
                      <a:prstClr val="black">
                        <a:lumMod val="65000"/>
                        <a:lumOff val="35000"/>
                      </a:prstClr>
                    </a:solidFill>
                  </a:rPr>
                  <a:t>V</a:t>
                </a:r>
                <a:r>
                  <a:rPr lang="en-US" altLang="ja-JP" sz="2000" b="0" i="0" u="none" strike="noStrike" kern="1200" baseline="-25000" dirty="0">
                    <a:solidFill>
                      <a:prstClr val="black">
                        <a:lumMod val="65000"/>
                        <a:lumOff val="35000"/>
                      </a:prstClr>
                    </a:solidFill>
                  </a:rPr>
                  <a:t>01</a:t>
                </a:r>
                <a:endParaRPr lang="ja-JP" altLang="en-US" sz="20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7071"/>
        <c:crosses val="autoZero"/>
        <c:crossBetween val="midCat"/>
      </c:valAx>
      <c:valAx>
        <c:axId val="17773570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000" dirty="0"/>
                  <a:t>無負荷力率（</a:t>
                </a:r>
                <a:r>
                  <a:rPr lang="en-US" altLang="ja-JP" sz="2000" dirty="0"/>
                  <a:t>%</a:t>
                </a:r>
                <a:r>
                  <a:rPr lang="ja-JP" altLang="en-US" sz="2000" dirty="0"/>
                  <a:t>）</a:t>
                </a:r>
              </a:p>
            </c:rich>
          </c:tx>
          <c:layout>
            <c:manualLayout>
              <c:xMode val="edge"/>
              <c:yMode val="edge"/>
              <c:x val="1.8056946612981951E-2"/>
              <c:y val="0.1940579594605196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80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'実験1.4短絡試験'!$E$2</c:f>
              <c:strCache>
                <c:ptCount val="1"/>
                <c:pt idx="0">
                  <c:v>銅損（W)</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'実験1.4短絡試験'!$B$3:$B$13</c:f>
              <c:numCache>
                <c:formatCode>General</c:formatCode>
                <c:ptCount val="11"/>
                <c:pt idx="0">
                  <c:v>0.5</c:v>
                </c:pt>
                <c:pt idx="1">
                  <c:v>0.9</c:v>
                </c:pt>
                <c:pt idx="2">
                  <c:v>1.2</c:v>
                </c:pt>
                <c:pt idx="3">
                  <c:v>1.5</c:v>
                </c:pt>
                <c:pt idx="4">
                  <c:v>1.8</c:v>
                </c:pt>
                <c:pt idx="5">
                  <c:v>2.1</c:v>
                </c:pt>
                <c:pt idx="6">
                  <c:v>2.4</c:v>
                </c:pt>
                <c:pt idx="7">
                  <c:v>2.7</c:v>
                </c:pt>
                <c:pt idx="8">
                  <c:v>3</c:v>
                </c:pt>
                <c:pt idx="9">
                  <c:v>3.3</c:v>
                </c:pt>
                <c:pt idx="10">
                  <c:v>3.6</c:v>
                </c:pt>
              </c:numCache>
            </c:numRef>
          </c:xVal>
          <c:yVal>
            <c:numRef>
              <c:f>'実験1.4短絡試験'!$E$3:$E$13</c:f>
              <c:numCache>
                <c:formatCode>General</c:formatCode>
                <c:ptCount val="11"/>
                <c:pt idx="0">
                  <c:v>0.5</c:v>
                </c:pt>
                <c:pt idx="1">
                  <c:v>3</c:v>
                </c:pt>
                <c:pt idx="2">
                  <c:v>6</c:v>
                </c:pt>
                <c:pt idx="3">
                  <c:v>10</c:v>
                </c:pt>
                <c:pt idx="4">
                  <c:v>15</c:v>
                </c:pt>
                <c:pt idx="5">
                  <c:v>20</c:v>
                </c:pt>
                <c:pt idx="6">
                  <c:v>26.1</c:v>
                </c:pt>
                <c:pt idx="7">
                  <c:v>33.5</c:v>
                </c:pt>
                <c:pt idx="8">
                  <c:v>40</c:v>
                </c:pt>
                <c:pt idx="9">
                  <c:v>48</c:v>
                </c:pt>
                <c:pt idx="10">
                  <c:v>56</c:v>
                </c:pt>
              </c:numCache>
            </c:numRef>
          </c:yVal>
          <c:smooth val="0"/>
          <c:extLst>
            <c:ext xmlns:c16="http://schemas.microsoft.com/office/drawing/2014/chart" uri="{C3380CC4-5D6E-409C-BE32-E72D297353CC}">
              <c16:uniqueId val="{00000000-28CD-42DC-9A18-1B904A4E2889}"/>
            </c:ext>
          </c:extLst>
        </c:ser>
        <c:dLbls>
          <c:showLegendKey val="0"/>
          <c:showVal val="0"/>
          <c:showCatName val="0"/>
          <c:showSerName val="0"/>
          <c:showPercent val="0"/>
          <c:showBubbleSize val="0"/>
        </c:dLbls>
        <c:axId val="1738338095"/>
        <c:axId val="1738337135"/>
      </c:scatterChart>
      <c:valAx>
        <c:axId val="17383380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r>
                  <a:rPr lang="ja-JP"/>
                  <a:t>２次側短絡電流</a:t>
                </a:r>
                <a:r>
                  <a:rPr lang="en-US"/>
                  <a:t>Is2[A]</a:t>
                </a:r>
                <a:endParaRPr lang="ja-JP"/>
              </a:p>
            </c:rich>
          </c:tx>
          <c:overlay val="0"/>
          <c:spPr>
            <a:noFill/>
            <a:ln>
              <a:noFill/>
            </a:ln>
            <a:effectLst/>
          </c:spPr>
          <c:txPr>
            <a:bodyPr rot="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crossAx val="1738337135"/>
        <c:crosses val="autoZero"/>
        <c:crossBetween val="midCat"/>
      </c:valAx>
      <c:valAx>
        <c:axId val="1738337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r>
                  <a:rPr lang="ja-JP" dirty="0"/>
                  <a:t>銅損</a:t>
                </a:r>
                <a:r>
                  <a:rPr lang="en-US" dirty="0"/>
                  <a:t>Pc</a:t>
                </a:r>
                <a:endParaRPr lang="ja-JP" dirty="0"/>
              </a:p>
            </c:rich>
          </c:tx>
          <c:overlay val="0"/>
          <c:spPr>
            <a:noFill/>
            <a:ln>
              <a:noFill/>
            </a:ln>
            <a:effectLst/>
          </c:spPr>
          <c:txPr>
            <a:bodyPr rot="-54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crossAx val="17383380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10" baseline="0"/>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'実験1.4短絡試験'!$D$2</c:f>
              <c:strCache>
                <c:ptCount val="1"/>
                <c:pt idx="0">
                  <c:v>一次電流(A)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'実験1.4短絡試験'!$B$3:$B$13</c:f>
              <c:numCache>
                <c:formatCode>General</c:formatCode>
                <c:ptCount val="11"/>
                <c:pt idx="0">
                  <c:v>0.5</c:v>
                </c:pt>
                <c:pt idx="1">
                  <c:v>0.9</c:v>
                </c:pt>
                <c:pt idx="2">
                  <c:v>1.2</c:v>
                </c:pt>
                <c:pt idx="3">
                  <c:v>1.5</c:v>
                </c:pt>
                <c:pt idx="4">
                  <c:v>1.8</c:v>
                </c:pt>
                <c:pt idx="5">
                  <c:v>2.1</c:v>
                </c:pt>
                <c:pt idx="6">
                  <c:v>2.4</c:v>
                </c:pt>
                <c:pt idx="7">
                  <c:v>2.7</c:v>
                </c:pt>
                <c:pt idx="8">
                  <c:v>3</c:v>
                </c:pt>
                <c:pt idx="9">
                  <c:v>3.3</c:v>
                </c:pt>
                <c:pt idx="10">
                  <c:v>3.6</c:v>
                </c:pt>
              </c:numCache>
            </c:numRef>
          </c:xVal>
          <c:yVal>
            <c:numRef>
              <c:f>'実験1.4短絡試験'!$D$3:$D$13</c:f>
              <c:numCache>
                <c:formatCode>General</c:formatCode>
                <c:ptCount val="11"/>
                <c:pt idx="0">
                  <c:v>0.48</c:v>
                </c:pt>
                <c:pt idx="1">
                  <c:v>0.85</c:v>
                </c:pt>
                <c:pt idx="2">
                  <c:v>1.18</c:v>
                </c:pt>
                <c:pt idx="3">
                  <c:v>1.5</c:v>
                </c:pt>
                <c:pt idx="4">
                  <c:v>1.82</c:v>
                </c:pt>
                <c:pt idx="5">
                  <c:v>2.1</c:v>
                </c:pt>
                <c:pt idx="6">
                  <c:v>2.39</c:v>
                </c:pt>
                <c:pt idx="7">
                  <c:v>2.7</c:v>
                </c:pt>
                <c:pt idx="8">
                  <c:v>2.98</c:v>
                </c:pt>
                <c:pt idx="9">
                  <c:v>3.26</c:v>
                </c:pt>
                <c:pt idx="10">
                  <c:v>3.56</c:v>
                </c:pt>
              </c:numCache>
            </c:numRef>
          </c:yVal>
          <c:smooth val="0"/>
          <c:extLst>
            <c:ext xmlns:c16="http://schemas.microsoft.com/office/drawing/2014/chart" uri="{C3380CC4-5D6E-409C-BE32-E72D297353CC}">
              <c16:uniqueId val="{00000000-2679-4F1F-9456-178F80B8B656}"/>
            </c:ext>
          </c:extLst>
        </c:ser>
        <c:dLbls>
          <c:showLegendKey val="0"/>
          <c:showVal val="0"/>
          <c:showCatName val="0"/>
          <c:showSerName val="0"/>
          <c:showPercent val="0"/>
          <c:showBubbleSize val="0"/>
        </c:dLbls>
        <c:axId val="1738338095"/>
        <c:axId val="1738337135"/>
      </c:scatterChart>
      <c:valAx>
        <c:axId val="17383380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2400" dirty="0"/>
                  <a:t>2</a:t>
                </a:r>
                <a:r>
                  <a:rPr lang="ja-JP" altLang="en-US" sz="2400" dirty="0"/>
                  <a:t>次側短絡電流</a:t>
                </a:r>
                <a:r>
                  <a:rPr lang="ja-JP" altLang="en-US" sz="2400" baseline="0" dirty="0"/>
                  <a:t>  </a:t>
                </a:r>
                <a:r>
                  <a:rPr lang="en-US" altLang="ja-JP" sz="2400" dirty="0"/>
                  <a:t>I</a:t>
                </a:r>
                <a:r>
                  <a:rPr lang="en-US" altLang="ja-JP" sz="2400" baseline="-25000" dirty="0"/>
                  <a:t>s2</a:t>
                </a:r>
                <a:r>
                  <a:rPr lang="en-US" altLang="ja-JP" sz="2400" baseline="0" dirty="0"/>
                  <a:t>(A)</a:t>
                </a:r>
                <a:endParaRPr lang="ja-JP" altLang="en-US" sz="2400" dirty="0"/>
              </a:p>
            </c:rich>
          </c:tx>
          <c:layout>
            <c:manualLayout>
              <c:xMode val="edge"/>
              <c:yMode val="edge"/>
              <c:x val="0.4257095878388501"/>
              <c:y val="0.9399874731567644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90" b="0" i="0" u="none" strike="noStrike" kern="1200" baseline="0">
                <a:solidFill>
                  <a:schemeClr val="tx1">
                    <a:lumMod val="65000"/>
                    <a:lumOff val="35000"/>
                  </a:schemeClr>
                </a:solidFill>
                <a:latin typeface="+mn-lt"/>
                <a:ea typeface="+mn-ea"/>
                <a:cs typeface="+mn-cs"/>
              </a:defRPr>
            </a:pPr>
            <a:endParaRPr lang="ja-JP"/>
          </a:p>
        </c:txPr>
        <c:crossAx val="1738337135"/>
        <c:crosses val="autoZero"/>
        <c:crossBetween val="midCat"/>
      </c:valAx>
      <c:valAx>
        <c:axId val="1738337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2400" dirty="0"/>
                  <a:t>1</a:t>
                </a:r>
                <a:r>
                  <a:rPr lang="ja-JP" altLang="en-US" sz="2400" dirty="0"/>
                  <a:t>次側短絡電流 </a:t>
                </a:r>
                <a:r>
                  <a:rPr lang="en-US" altLang="ja-JP" sz="2400" dirty="0"/>
                  <a:t>I</a:t>
                </a:r>
                <a:r>
                  <a:rPr lang="en-US" altLang="ja-JP" sz="2400" baseline="-25000" dirty="0"/>
                  <a:t>s1</a:t>
                </a:r>
                <a:r>
                  <a:rPr lang="en-US" altLang="ja-JP" sz="2400" b="0" i="0" u="none" strike="noStrike" kern="1200" baseline="0" dirty="0">
                    <a:solidFill>
                      <a:sysClr val="windowText" lastClr="000000">
                        <a:lumMod val="65000"/>
                        <a:lumOff val="35000"/>
                      </a:sysClr>
                    </a:solidFill>
                  </a:rPr>
                  <a:t>(A)</a:t>
                </a:r>
                <a:endParaRPr lang="ja-JP" altLang="en-US" sz="24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20" b="0" i="0" u="none" strike="noStrike" kern="1200" baseline="0">
                <a:solidFill>
                  <a:schemeClr val="tx1">
                    <a:lumMod val="65000"/>
                    <a:lumOff val="35000"/>
                  </a:schemeClr>
                </a:solidFill>
                <a:latin typeface="+mn-lt"/>
                <a:ea typeface="+mn-ea"/>
                <a:cs typeface="+mn-cs"/>
              </a:defRPr>
            </a:pPr>
            <a:endParaRPr lang="ja-JP"/>
          </a:p>
        </c:txPr>
        <c:crossAx val="17383380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'実験1.4短絡試験'!$C$2</c:f>
              <c:strCache>
                <c:ptCount val="1"/>
                <c:pt idx="0">
                  <c:v>一次電圧V（V)</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'実験1.4短絡試験'!$B$3:$B$13</c:f>
              <c:numCache>
                <c:formatCode>General</c:formatCode>
                <c:ptCount val="11"/>
                <c:pt idx="0">
                  <c:v>0.5</c:v>
                </c:pt>
                <c:pt idx="1">
                  <c:v>0.9</c:v>
                </c:pt>
                <c:pt idx="2">
                  <c:v>1.2</c:v>
                </c:pt>
                <c:pt idx="3">
                  <c:v>1.5</c:v>
                </c:pt>
                <c:pt idx="4">
                  <c:v>1.8</c:v>
                </c:pt>
                <c:pt idx="5">
                  <c:v>2.1</c:v>
                </c:pt>
                <c:pt idx="6">
                  <c:v>2.4</c:v>
                </c:pt>
                <c:pt idx="7">
                  <c:v>2.7</c:v>
                </c:pt>
                <c:pt idx="8">
                  <c:v>3</c:v>
                </c:pt>
                <c:pt idx="9">
                  <c:v>3.3</c:v>
                </c:pt>
                <c:pt idx="10">
                  <c:v>3.6</c:v>
                </c:pt>
              </c:numCache>
            </c:numRef>
          </c:xVal>
          <c:yVal>
            <c:numRef>
              <c:f>'実験1.4短絡試験'!$C$3:$C$13</c:f>
              <c:numCache>
                <c:formatCode>General</c:formatCode>
                <c:ptCount val="11"/>
                <c:pt idx="0">
                  <c:v>1.1000000000000001</c:v>
                </c:pt>
                <c:pt idx="1">
                  <c:v>3.9</c:v>
                </c:pt>
                <c:pt idx="2">
                  <c:v>5.4</c:v>
                </c:pt>
                <c:pt idx="3">
                  <c:v>6.6</c:v>
                </c:pt>
                <c:pt idx="4">
                  <c:v>8</c:v>
                </c:pt>
                <c:pt idx="5">
                  <c:v>9.6</c:v>
                </c:pt>
                <c:pt idx="6">
                  <c:v>10.9</c:v>
                </c:pt>
                <c:pt idx="7">
                  <c:v>12.4</c:v>
                </c:pt>
                <c:pt idx="8">
                  <c:v>13.5</c:v>
                </c:pt>
                <c:pt idx="9">
                  <c:v>14.75</c:v>
                </c:pt>
                <c:pt idx="10">
                  <c:v>15.8</c:v>
                </c:pt>
              </c:numCache>
            </c:numRef>
          </c:yVal>
          <c:smooth val="0"/>
          <c:extLst>
            <c:ext xmlns:c16="http://schemas.microsoft.com/office/drawing/2014/chart" uri="{C3380CC4-5D6E-409C-BE32-E72D297353CC}">
              <c16:uniqueId val="{00000000-91BD-46B8-ADEF-F306201324B1}"/>
            </c:ext>
          </c:extLst>
        </c:ser>
        <c:dLbls>
          <c:showLegendKey val="0"/>
          <c:showVal val="0"/>
          <c:showCatName val="0"/>
          <c:showSerName val="0"/>
          <c:showPercent val="0"/>
          <c:showBubbleSize val="0"/>
        </c:dLbls>
        <c:axId val="1738338095"/>
        <c:axId val="1738337135"/>
      </c:scatterChart>
      <c:valAx>
        <c:axId val="17383380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altLang="ja-JP" sz="2400" b="0" i="0" u="none" strike="noStrike" kern="1200" baseline="0" dirty="0">
                    <a:solidFill>
                      <a:sysClr val="windowText" lastClr="000000">
                        <a:lumMod val="65000"/>
                        <a:lumOff val="35000"/>
                      </a:sysClr>
                    </a:solidFill>
                  </a:rPr>
                  <a:t>2</a:t>
                </a:r>
                <a:r>
                  <a:rPr lang="ja-JP" altLang="en-US" sz="2400" b="0" i="0" u="none" strike="noStrike" kern="1200" baseline="0" dirty="0">
                    <a:solidFill>
                      <a:sysClr val="windowText" lastClr="000000">
                        <a:lumMod val="65000"/>
                        <a:lumOff val="35000"/>
                      </a:sysClr>
                    </a:solidFill>
                  </a:rPr>
                  <a:t>次側短絡電流  </a:t>
                </a:r>
                <a:r>
                  <a:rPr lang="en-US" altLang="ja-JP" sz="2400" b="0" i="0" u="none" strike="noStrike" kern="1200" baseline="0" dirty="0">
                    <a:solidFill>
                      <a:sysClr val="windowText" lastClr="000000">
                        <a:lumMod val="65000"/>
                        <a:lumOff val="35000"/>
                      </a:sysClr>
                    </a:solidFill>
                  </a:rPr>
                  <a:t>I</a:t>
                </a:r>
                <a:r>
                  <a:rPr lang="en-US" altLang="ja-JP" sz="2400" b="0" i="0" u="none" strike="noStrike" kern="1200" baseline="-25000" dirty="0">
                    <a:solidFill>
                      <a:sysClr val="windowText" lastClr="000000">
                        <a:lumMod val="65000"/>
                        <a:lumOff val="35000"/>
                      </a:sysClr>
                    </a:solidFill>
                  </a:rPr>
                  <a:t>s2</a:t>
                </a:r>
                <a:r>
                  <a:rPr lang="en-US" altLang="ja-JP" sz="2400" b="0" i="0" u="none" strike="noStrike" kern="1200" baseline="0" dirty="0">
                    <a:solidFill>
                      <a:sysClr val="windowText" lastClr="000000">
                        <a:lumMod val="65000"/>
                        <a:lumOff val="35000"/>
                      </a:sysClr>
                    </a:solidFill>
                  </a:rPr>
                  <a:t>[A]</a:t>
                </a:r>
                <a:endParaRPr lang="ja-JP" altLang="en-US" sz="2400" b="0" i="0" u="none" strike="noStrike" kern="1200" baseline="0" dirty="0">
                  <a:solidFill>
                    <a:sysClr val="windowText" lastClr="000000">
                      <a:lumMod val="65000"/>
                      <a:lumOff val="35000"/>
                    </a:sys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crossAx val="1738337135"/>
        <c:crosses val="autoZero"/>
        <c:crossBetween val="midCat"/>
      </c:valAx>
      <c:valAx>
        <c:axId val="1738337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altLang="ja-JP" sz="2000" b="0" i="0" u="none" strike="noStrike" kern="1200" baseline="0" dirty="0">
                    <a:solidFill>
                      <a:sysClr val="windowText" lastClr="000000">
                        <a:lumMod val="65000"/>
                        <a:lumOff val="35000"/>
                      </a:sysClr>
                    </a:solidFill>
                  </a:rPr>
                  <a:t>1</a:t>
                </a:r>
                <a:r>
                  <a:rPr lang="ja-JP" altLang="en-US" sz="2000" b="0" i="0" u="none" strike="noStrike" kern="1200" baseline="0" dirty="0">
                    <a:solidFill>
                      <a:sysClr val="windowText" lastClr="000000">
                        <a:lumMod val="65000"/>
                        <a:lumOff val="35000"/>
                      </a:sysClr>
                    </a:solidFill>
                  </a:rPr>
                  <a:t>次側短絡電圧 </a:t>
                </a:r>
                <a:r>
                  <a:rPr lang="en-US" altLang="ja-JP" sz="2000" b="0" i="0" u="none" strike="noStrike" kern="1200" baseline="0" dirty="0">
                    <a:solidFill>
                      <a:sysClr val="windowText" lastClr="000000">
                        <a:lumMod val="65000"/>
                        <a:lumOff val="35000"/>
                      </a:sysClr>
                    </a:solidFill>
                  </a:rPr>
                  <a:t>V</a:t>
                </a:r>
                <a:r>
                  <a:rPr lang="en-US" altLang="ja-JP" sz="2000" b="0" i="0" u="none" strike="noStrike" kern="1200" baseline="-25000" dirty="0">
                    <a:solidFill>
                      <a:sysClr val="windowText" lastClr="000000">
                        <a:lumMod val="65000"/>
                        <a:lumOff val="35000"/>
                      </a:sysClr>
                    </a:solidFill>
                  </a:rPr>
                  <a:t>s1</a:t>
                </a:r>
                <a:r>
                  <a:rPr lang="en-US" altLang="ja-JP" sz="2000" b="0" i="0" u="none" strike="noStrike" kern="1200" baseline="0" dirty="0">
                    <a:solidFill>
                      <a:sysClr val="windowText" lastClr="000000">
                        <a:lumMod val="65000"/>
                        <a:lumOff val="35000"/>
                      </a:sysClr>
                    </a:solidFill>
                  </a:rPr>
                  <a:t>[V]</a:t>
                </a:r>
                <a:endParaRPr lang="ja-JP" altLang="en-US" sz="2000" b="0" i="0" u="none" strike="noStrike" kern="1200" baseline="0" dirty="0">
                  <a:solidFill>
                    <a:sysClr val="windowText" lastClr="000000">
                      <a:lumMod val="65000"/>
                      <a:lumOff val="35000"/>
                    </a:sysClr>
                  </a:solidFill>
                </a:endParaRPr>
              </a:p>
            </c:rich>
          </c:tx>
          <c:layout>
            <c:manualLayout>
              <c:xMode val="edge"/>
              <c:yMode val="edge"/>
              <c:x val="1.382072839373971E-2"/>
              <c:y val="0.23050729729452202"/>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7383380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力率１</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'実験1.4短絡試験'!$W$3:$W$11</c:f>
              <c:numCache>
                <c:formatCode>General</c:formatCode>
                <c:ptCount val="9"/>
                <c:pt idx="0">
                  <c:v>97.747849195982155</c:v>
                </c:pt>
                <c:pt idx="1">
                  <c:v>95.946128552767902</c:v>
                </c:pt>
                <c:pt idx="2">
                  <c:v>94.594838070357184</c:v>
                </c:pt>
                <c:pt idx="3">
                  <c:v>93.24354758794648</c:v>
                </c:pt>
                <c:pt idx="4">
                  <c:v>91.892257105535791</c:v>
                </c:pt>
                <c:pt idx="5">
                  <c:v>90.540966623125087</c:v>
                </c:pt>
                <c:pt idx="6">
                  <c:v>89.189676140714383</c:v>
                </c:pt>
                <c:pt idx="7">
                  <c:v>87.838385658303679</c:v>
                </c:pt>
                <c:pt idx="8">
                  <c:v>86.487095175892975</c:v>
                </c:pt>
              </c:numCache>
            </c:numRef>
          </c:yVal>
          <c:smooth val="0"/>
          <c:extLst>
            <c:ext xmlns:c16="http://schemas.microsoft.com/office/drawing/2014/chart" uri="{C3380CC4-5D6E-409C-BE32-E72D297353CC}">
              <c16:uniqueId val="{00000000-2635-4BEC-AE0C-260F151779F2}"/>
            </c:ext>
          </c:extLst>
        </c:ser>
        <c:ser>
          <c:idx val="1"/>
          <c:order val="1"/>
          <c:tx>
            <c:v>遅れ力率</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'実験1.4短絡試験'!$W$15:$W$23</c:f>
              <c:numCache>
                <c:formatCode>General</c:formatCode>
                <c:ptCount val="9"/>
                <c:pt idx="0">
                  <c:v>98.053161438211276</c:v>
                </c:pt>
                <c:pt idx="1">
                  <c:v>96.495690588780306</c:v>
                </c:pt>
                <c:pt idx="2">
                  <c:v>95.327587451707075</c:v>
                </c:pt>
                <c:pt idx="3">
                  <c:v>94.159484314633843</c:v>
                </c:pt>
                <c:pt idx="4">
                  <c:v>92.991381177560612</c:v>
                </c:pt>
                <c:pt idx="5">
                  <c:v>91.823278040487381</c:v>
                </c:pt>
                <c:pt idx="6">
                  <c:v>90.655174903414149</c:v>
                </c:pt>
                <c:pt idx="7">
                  <c:v>89.487071766340918</c:v>
                </c:pt>
                <c:pt idx="8">
                  <c:v>88.318968629267687</c:v>
                </c:pt>
              </c:numCache>
            </c:numRef>
          </c:yVal>
          <c:smooth val="0"/>
          <c:extLst>
            <c:ext xmlns:c16="http://schemas.microsoft.com/office/drawing/2014/chart" uri="{C3380CC4-5D6E-409C-BE32-E72D297353CC}">
              <c16:uniqueId val="{00000001-2635-4BEC-AE0C-260F151779F2}"/>
            </c:ext>
          </c:extLst>
        </c:ser>
        <c:dLbls>
          <c:showLegendKey val="0"/>
          <c:showVal val="0"/>
          <c:showCatName val="0"/>
          <c:showSerName val="0"/>
          <c:showPercent val="0"/>
          <c:showBubbleSize val="0"/>
        </c:dLbls>
        <c:axId val="1829184031"/>
        <c:axId val="1829185471"/>
      </c:scatterChart>
      <c:valAx>
        <c:axId val="18291840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en-US" altLang="ja-JP" sz="1600" b="0" i="0" u="none" strike="noStrike" kern="1200" baseline="0" dirty="0">
                    <a:solidFill>
                      <a:prstClr val="black">
                        <a:lumMod val="65000"/>
                        <a:lumOff val="35000"/>
                      </a:prstClr>
                    </a:solidFill>
                  </a:rPr>
                  <a:t>2</a:t>
                </a:r>
                <a:r>
                  <a:rPr lang="ja-JP" altLang="en-US" sz="1600" b="0" i="0" u="none" strike="noStrike" kern="1200" baseline="0" dirty="0">
                    <a:solidFill>
                      <a:prstClr val="black">
                        <a:lumMod val="65000"/>
                        <a:lumOff val="35000"/>
                      </a:prstClr>
                    </a:solidFill>
                  </a:rPr>
                  <a:t>次負荷電流</a:t>
                </a:r>
                <a:r>
                  <a:rPr lang="en-US" altLang="ja-JP" sz="1600" b="0" i="0" u="none" strike="noStrike" kern="1200" baseline="0" dirty="0">
                    <a:solidFill>
                      <a:prstClr val="black">
                        <a:lumMod val="65000"/>
                        <a:lumOff val="35000"/>
                      </a:prstClr>
                    </a:solidFill>
                  </a:rPr>
                  <a:t>[A]</a:t>
                </a:r>
                <a:endParaRPr lang="ja-JP" altLang="en-US" sz="1600" b="0" i="0" u="none" strike="noStrike" kern="120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29185471"/>
        <c:crosses val="autoZero"/>
        <c:crossBetween val="midCat"/>
      </c:valAx>
      <c:valAx>
        <c:axId val="1829185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en-US" altLang="ja-JP" sz="1600" b="0" i="0" u="none" strike="noStrike" kern="1200" baseline="0" dirty="0">
                    <a:solidFill>
                      <a:prstClr val="black">
                        <a:lumMod val="65000"/>
                        <a:lumOff val="35000"/>
                      </a:prstClr>
                    </a:solidFill>
                  </a:rPr>
                  <a:t>2</a:t>
                </a:r>
                <a:r>
                  <a:rPr lang="ja-JP" altLang="en-US" sz="1600" b="0" i="0" u="none" strike="noStrike" kern="1200" baseline="0" dirty="0">
                    <a:solidFill>
                      <a:prstClr val="black">
                        <a:lumMod val="65000"/>
                        <a:lumOff val="35000"/>
                      </a:prstClr>
                    </a:solidFill>
                  </a:rPr>
                  <a:t>次負荷電圧</a:t>
                </a:r>
                <a:r>
                  <a:rPr lang="en-US" altLang="ja-JP" sz="1600" b="0" i="0" u="none" strike="noStrike" kern="1200" baseline="0" dirty="0">
                    <a:solidFill>
                      <a:prstClr val="black">
                        <a:lumMod val="65000"/>
                        <a:lumOff val="35000"/>
                      </a:prstClr>
                    </a:solidFill>
                  </a:rPr>
                  <a:t>[V]</a:t>
                </a:r>
                <a:endParaRPr lang="ja-JP" altLang="en-US" sz="16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29184031"/>
        <c:crosses val="autoZero"/>
        <c:crossBetween val="midCat"/>
      </c:valAx>
      <c:spPr>
        <a:noFill/>
        <a:ln>
          <a:noFill/>
        </a:ln>
        <a:effectLst/>
      </c:spPr>
    </c:plotArea>
    <c:legend>
      <c:legendPos val="r"/>
      <c:layout>
        <c:manualLayout>
          <c:xMode val="edge"/>
          <c:yMode val="edge"/>
          <c:x val="0.68875112520541815"/>
          <c:y val="0.28029219761130908"/>
          <c:w val="0.18434704045144132"/>
          <c:h val="0.15503318564065469"/>
        </c:manualLayout>
      </c:layout>
      <c:overlay val="1"/>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EE84F-32CE-48E8-8668-1A0DCFA64E90}" type="datetimeFigureOut">
              <a:rPr kumimoji="1" lang="ja-JP" altLang="en-US" smtClean="0"/>
              <a:t>2024/7/29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837E8-2DAF-4BB1-8CB5-ECB8A0EBFAF4}" type="slidenum">
              <a:rPr kumimoji="1" lang="ja-JP" altLang="en-US" smtClean="0"/>
              <a:t>‹#›</a:t>
            </a:fld>
            <a:endParaRPr kumimoji="1" lang="ja-JP" altLang="en-US"/>
          </a:p>
        </p:txBody>
      </p:sp>
    </p:spTree>
    <p:extLst>
      <p:ext uri="{BB962C8B-B14F-4D97-AF65-F5344CB8AC3E}">
        <p14:creationId xmlns:p14="http://schemas.microsoft.com/office/powerpoint/2010/main" val="22557680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D8B087-E61A-47F5-861A-16FD923F6D72}" type="slidenum">
              <a:rPr kumimoji="1" lang="ja-JP" altLang="en-US" smtClean="0"/>
              <a:t>30</a:t>
            </a:fld>
            <a:endParaRPr kumimoji="1" lang="ja-JP" altLang="en-US"/>
          </a:p>
        </p:txBody>
      </p:sp>
    </p:spTree>
    <p:extLst>
      <p:ext uri="{BB962C8B-B14F-4D97-AF65-F5344CB8AC3E}">
        <p14:creationId xmlns:p14="http://schemas.microsoft.com/office/powerpoint/2010/main" val="124904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式（１９）を変形して比例関係 </a:t>
            </a:r>
            <a:r>
              <a:rPr lang="en-US" altLang="ja-JP" dirty="0" err="1"/>
              <a:t>wakaranai</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DC837E8-2DAF-4BB1-8CB5-ECB8A0EBFAF4}" type="slidenum">
              <a:rPr kumimoji="1" lang="ja-JP" altLang="en-US" smtClean="0"/>
              <a:t>40</a:t>
            </a:fld>
            <a:endParaRPr kumimoji="1" lang="ja-JP" altLang="en-US"/>
          </a:p>
        </p:txBody>
      </p:sp>
    </p:spTree>
    <p:extLst>
      <p:ext uri="{BB962C8B-B14F-4D97-AF65-F5344CB8AC3E}">
        <p14:creationId xmlns:p14="http://schemas.microsoft.com/office/powerpoint/2010/main" val="4189939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9C347A-50F0-7C65-20DD-F5B40E53E6B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252AFAA-E35C-7A90-F9CF-7E5852DCB5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56F572B-C889-49BA-5BAC-5288945D10A0}"/>
              </a:ext>
            </a:extLst>
          </p:cNvPr>
          <p:cNvSpPr>
            <a:spLocks noGrp="1"/>
          </p:cNvSpPr>
          <p:nvPr>
            <p:ph type="dt" sz="half" idx="10"/>
          </p:nvPr>
        </p:nvSpPr>
        <p:spPr/>
        <p:txBody>
          <a:bodyPr/>
          <a:lstStyle/>
          <a:p>
            <a:fld id="{DF00284E-6B04-49DD-9C3B-827DAAECE410}" type="datetimeFigureOut">
              <a:rPr kumimoji="1" lang="ja-JP" altLang="en-US" smtClean="0"/>
              <a:t>2024/7/29</a:t>
            </a:fld>
            <a:endParaRPr kumimoji="1" lang="ja-JP" altLang="en-US"/>
          </a:p>
        </p:txBody>
      </p:sp>
      <p:sp>
        <p:nvSpPr>
          <p:cNvPr id="5" name="フッター プレースホルダー 4">
            <a:extLst>
              <a:ext uri="{FF2B5EF4-FFF2-40B4-BE49-F238E27FC236}">
                <a16:creationId xmlns:a16="http://schemas.microsoft.com/office/drawing/2014/main" id="{A05F55C2-F8BC-464C-A00E-BAEE7FE9AB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FB9539-EC66-CA46-2082-6BF2D0654389}"/>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88051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748A03-C625-C9EB-F45F-215285433FD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4431F56-4D1A-F25D-60A0-36F061E89A7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0C08611-A802-650B-4D41-C4AF8B5134D6}"/>
              </a:ext>
            </a:extLst>
          </p:cNvPr>
          <p:cNvSpPr>
            <a:spLocks noGrp="1"/>
          </p:cNvSpPr>
          <p:nvPr>
            <p:ph type="dt" sz="half" idx="10"/>
          </p:nvPr>
        </p:nvSpPr>
        <p:spPr/>
        <p:txBody>
          <a:bodyPr/>
          <a:lstStyle/>
          <a:p>
            <a:fld id="{DF00284E-6B04-49DD-9C3B-827DAAECE410}" type="datetimeFigureOut">
              <a:rPr kumimoji="1" lang="ja-JP" altLang="en-US" smtClean="0"/>
              <a:t>2024/7/29</a:t>
            </a:fld>
            <a:endParaRPr kumimoji="1" lang="ja-JP" altLang="en-US"/>
          </a:p>
        </p:txBody>
      </p:sp>
      <p:sp>
        <p:nvSpPr>
          <p:cNvPr id="5" name="フッター プレースホルダー 4">
            <a:extLst>
              <a:ext uri="{FF2B5EF4-FFF2-40B4-BE49-F238E27FC236}">
                <a16:creationId xmlns:a16="http://schemas.microsoft.com/office/drawing/2014/main" id="{F925F019-0E1A-BF43-FB9D-52AB4556C16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F948E6A-A478-7282-3BDA-679E05A9DB6A}"/>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74107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67EB2DC-3D52-6052-40FC-4ECB11C192A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207EDC6-562B-5C71-6081-E76DB4BF869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45BD163-AF7A-F9E3-786D-BC63DC9ADFB4}"/>
              </a:ext>
            </a:extLst>
          </p:cNvPr>
          <p:cNvSpPr>
            <a:spLocks noGrp="1"/>
          </p:cNvSpPr>
          <p:nvPr>
            <p:ph type="dt" sz="half" idx="10"/>
          </p:nvPr>
        </p:nvSpPr>
        <p:spPr/>
        <p:txBody>
          <a:bodyPr/>
          <a:lstStyle/>
          <a:p>
            <a:fld id="{DF00284E-6B04-49DD-9C3B-827DAAECE410}" type="datetimeFigureOut">
              <a:rPr kumimoji="1" lang="ja-JP" altLang="en-US" smtClean="0"/>
              <a:t>2024/7/29</a:t>
            </a:fld>
            <a:endParaRPr kumimoji="1" lang="ja-JP" altLang="en-US"/>
          </a:p>
        </p:txBody>
      </p:sp>
      <p:sp>
        <p:nvSpPr>
          <p:cNvPr id="5" name="フッター プレースホルダー 4">
            <a:extLst>
              <a:ext uri="{FF2B5EF4-FFF2-40B4-BE49-F238E27FC236}">
                <a16:creationId xmlns:a16="http://schemas.microsoft.com/office/drawing/2014/main" id="{6E76DE97-DE1B-C56B-FE3D-5170057570B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C65B683-D73B-8C43-99C6-E17ACF9B7B44}"/>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1862074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EBCA1C-13DB-53C0-F9A7-033F35ED4C3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F3B5B2F-89DA-4C35-474F-A110866E604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D02A153-07F3-C752-EC86-61F33B458E3E}"/>
              </a:ext>
            </a:extLst>
          </p:cNvPr>
          <p:cNvSpPr>
            <a:spLocks noGrp="1"/>
          </p:cNvSpPr>
          <p:nvPr>
            <p:ph type="dt" sz="half" idx="10"/>
          </p:nvPr>
        </p:nvSpPr>
        <p:spPr/>
        <p:txBody>
          <a:bodyPr/>
          <a:lstStyle/>
          <a:p>
            <a:fld id="{DF00284E-6B04-49DD-9C3B-827DAAECE410}" type="datetimeFigureOut">
              <a:rPr kumimoji="1" lang="ja-JP" altLang="en-US" smtClean="0"/>
              <a:t>2024/7/29</a:t>
            </a:fld>
            <a:endParaRPr kumimoji="1" lang="ja-JP" altLang="en-US"/>
          </a:p>
        </p:txBody>
      </p:sp>
      <p:sp>
        <p:nvSpPr>
          <p:cNvPr id="5" name="フッター プレースホルダー 4">
            <a:extLst>
              <a:ext uri="{FF2B5EF4-FFF2-40B4-BE49-F238E27FC236}">
                <a16:creationId xmlns:a16="http://schemas.microsoft.com/office/drawing/2014/main" id="{45DEFAD5-A1A6-FD52-88D2-0F5B766957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D86D02-9CE3-D19C-9542-C692653415E1}"/>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326853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60438-A646-89E2-49F6-E9C3A103B3E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80C4292-768D-21C1-A99E-4C6ABD9FCA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28B4009-3F1E-F11C-D064-AB916494154B}"/>
              </a:ext>
            </a:extLst>
          </p:cNvPr>
          <p:cNvSpPr>
            <a:spLocks noGrp="1"/>
          </p:cNvSpPr>
          <p:nvPr>
            <p:ph type="dt" sz="half" idx="10"/>
          </p:nvPr>
        </p:nvSpPr>
        <p:spPr/>
        <p:txBody>
          <a:bodyPr/>
          <a:lstStyle/>
          <a:p>
            <a:fld id="{DF00284E-6B04-49DD-9C3B-827DAAECE410}" type="datetimeFigureOut">
              <a:rPr kumimoji="1" lang="ja-JP" altLang="en-US" smtClean="0"/>
              <a:t>2024/7/29</a:t>
            </a:fld>
            <a:endParaRPr kumimoji="1" lang="ja-JP" altLang="en-US"/>
          </a:p>
        </p:txBody>
      </p:sp>
      <p:sp>
        <p:nvSpPr>
          <p:cNvPr id="5" name="フッター プレースホルダー 4">
            <a:extLst>
              <a:ext uri="{FF2B5EF4-FFF2-40B4-BE49-F238E27FC236}">
                <a16:creationId xmlns:a16="http://schemas.microsoft.com/office/drawing/2014/main" id="{20EB79BB-A2DD-BCB1-57C3-963B5754FA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4A2FF05-D03F-7F62-61FF-AA189BB54050}"/>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1219925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B2768-53E1-38B3-0846-BDA0BAEFA3B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20CC768-860E-99DA-8DCD-D8CFE8233DD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C190F85-C4BE-547E-F118-0104789D46F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AF1B4F5-AE34-6A00-4038-C52A22390AF7}"/>
              </a:ext>
            </a:extLst>
          </p:cNvPr>
          <p:cNvSpPr>
            <a:spLocks noGrp="1"/>
          </p:cNvSpPr>
          <p:nvPr>
            <p:ph type="dt" sz="half" idx="10"/>
          </p:nvPr>
        </p:nvSpPr>
        <p:spPr/>
        <p:txBody>
          <a:bodyPr/>
          <a:lstStyle/>
          <a:p>
            <a:fld id="{DF00284E-6B04-49DD-9C3B-827DAAECE410}" type="datetimeFigureOut">
              <a:rPr kumimoji="1" lang="ja-JP" altLang="en-US" smtClean="0"/>
              <a:t>2024/7/29</a:t>
            </a:fld>
            <a:endParaRPr kumimoji="1" lang="ja-JP" altLang="en-US"/>
          </a:p>
        </p:txBody>
      </p:sp>
      <p:sp>
        <p:nvSpPr>
          <p:cNvPr id="6" name="フッター プレースホルダー 5">
            <a:extLst>
              <a:ext uri="{FF2B5EF4-FFF2-40B4-BE49-F238E27FC236}">
                <a16:creationId xmlns:a16="http://schemas.microsoft.com/office/drawing/2014/main" id="{F9D8A459-E50E-3404-DDC1-86646229325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AA3051C-C5B8-8FFA-4C0E-6F79A9AFEDE2}"/>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70042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17DBE-C740-581B-87C3-C4BBBCB432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0F5F37-8094-CF55-096C-AD7D7747F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37A49FB-99B7-D3D9-99B3-11E5C1DB5D3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68C247D-30BF-FB2C-3341-4388ADA1DE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3E0E85A-7140-4067-D370-BDCB1CEAA4C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A0E6D14-B7AA-32D6-9ED0-596B2E4F9294}"/>
              </a:ext>
            </a:extLst>
          </p:cNvPr>
          <p:cNvSpPr>
            <a:spLocks noGrp="1"/>
          </p:cNvSpPr>
          <p:nvPr>
            <p:ph type="dt" sz="half" idx="10"/>
          </p:nvPr>
        </p:nvSpPr>
        <p:spPr/>
        <p:txBody>
          <a:bodyPr/>
          <a:lstStyle/>
          <a:p>
            <a:fld id="{DF00284E-6B04-49DD-9C3B-827DAAECE410}" type="datetimeFigureOut">
              <a:rPr kumimoji="1" lang="ja-JP" altLang="en-US" smtClean="0"/>
              <a:t>2024/7/29</a:t>
            </a:fld>
            <a:endParaRPr kumimoji="1" lang="ja-JP" altLang="en-US"/>
          </a:p>
        </p:txBody>
      </p:sp>
      <p:sp>
        <p:nvSpPr>
          <p:cNvPr id="8" name="フッター プレースホルダー 7">
            <a:extLst>
              <a:ext uri="{FF2B5EF4-FFF2-40B4-BE49-F238E27FC236}">
                <a16:creationId xmlns:a16="http://schemas.microsoft.com/office/drawing/2014/main" id="{95E22EC9-4597-64E8-74E6-00203DBEFA7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54196E7-28E1-839B-2F18-0807544A1B10}"/>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531989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74066-166D-EEB2-0785-E13E422C374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414B005-D51B-BD27-95F2-770EF7A02E77}"/>
              </a:ext>
            </a:extLst>
          </p:cNvPr>
          <p:cNvSpPr>
            <a:spLocks noGrp="1"/>
          </p:cNvSpPr>
          <p:nvPr>
            <p:ph type="dt" sz="half" idx="10"/>
          </p:nvPr>
        </p:nvSpPr>
        <p:spPr/>
        <p:txBody>
          <a:bodyPr/>
          <a:lstStyle/>
          <a:p>
            <a:fld id="{DF00284E-6B04-49DD-9C3B-827DAAECE410}" type="datetimeFigureOut">
              <a:rPr kumimoji="1" lang="ja-JP" altLang="en-US" smtClean="0"/>
              <a:t>2024/7/29</a:t>
            </a:fld>
            <a:endParaRPr kumimoji="1" lang="ja-JP" altLang="en-US"/>
          </a:p>
        </p:txBody>
      </p:sp>
      <p:sp>
        <p:nvSpPr>
          <p:cNvPr id="4" name="フッター プレースホルダー 3">
            <a:extLst>
              <a:ext uri="{FF2B5EF4-FFF2-40B4-BE49-F238E27FC236}">
                <a16:creationId xmlns:a16="http://schemas.microsoft.com/office/drawing/2014/main" id="{0784B8CB-2C03-8307-2389-AFFBB6A5485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29C66FD-3436-B632-2155-AC9A13AFBE11}"/>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89339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E348E68-EF5F-D201-B133-DA03ADD4C85F}"/>
              </a:ext>
            </a:extLst>
          </p:cNvPr>
          <p:cNvSpPr>
            <a:spLocks noGrp="1"/>
          </p:cNvSpPr>
          <p:nvPr>
            <p:ph type="dt" sz="half" idx="10"/>
          </p:nvPr>
        </p:nvSpPr>
        <p:spPr/>
        <p:txBody>
          <a:bodyPr/>
          <a:lstStyle/>
          <a:p>
            <a:fld id="{DF00284E-6B04-49DD-9C3B-827DAAECE410}" type="datetimeFigureOut">
              <a:rPr kumimoji="1" lang="ja-JP" altLang="en-US" smtClean="0"/>
              <a:t>2024/7/29</a:t>
            </a:fld>
            <a:endParaRPr kumimoji="1" lang="ja-JP" altLang="en-US"/>
          </a:p>
        </p:txBody>
      </p:sp>
      <p:sp>
        <p:nvSpPr>
          <p:cNvPr id="3" name="フッター プレースホルダー 2">
            <a:extLst>
              <a:ext uri="{FF2B5EF4-FFF2-40B4-BE49-F238E27FC236}">
                <a16:creationId xmlns:a16="http://schemas.microsoft.com/office/drawing/2014/main" id="{E3F692C7-D810-5345-B8D9-A7875AB4055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82E74BF-7F15-0C29-D8B5-76B45278FD79}"/>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464469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25D7BA-AF07-7841-AABD-295331CBBB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364594-55B4-8A61-96C8-A9D42AFE54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D13F22A-8E74-5DA3-1F9B-DB2A55CD82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5E65A9-6407-8B7A-F270-98F405EFBF96}"/>
              </a:ext>
            </a:extLst>
          </p:cNvPr>
          <p:cNvSpPr>
            <a:spLocks noGrp="1"/>
          </p:cNvSpPr>
          <p:nvPr>
            <p:ph type="dt" sz="half" idx="10"/>
          </p:nvPr>
        </p:nvSpPr>
        <p:spPr/>
        <p:txBody>
          <a:bodyPr/>
          <a:lstStyle/>
          <a:p>
            <a:fld id="{DF00284E-6B04-49DD-9C3B-827DAAECE410}" type="datetimeFigureOut">
              <a:rPr kumimoji="1" lang="ja-JP" altLang="en-US" smtClean="0"/>
              <a:t>2024/7/29</a:t>
            </a:fld>
            <a:endParaRPr kumimoji="1" lang="ja-JP" altLang="en-US"/>
          </a:p>
        </p:txBody>
      </p:sp>
      <p:sp>
        <p:nvSpPr>
          <p:cNvPr id="6" name="フッター プレースホルダー 5">
            <a:extLst>
              <a:ext uri="{FF2B5EF4-FFF2-40B4-BE49-F238E27FC236}">
                <a16:creationId xmlns:a16="http://schemas.microsoft.com/office/drawing/2014/main" id="{3BF2C6CC-649D-8DFA-54AF-EDA2C01019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66961A2-BC91-D8D3-6F06-C125EA24B7FB}"/>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1702038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964726-1FEB-971B-931E-8EBFE823C88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266E0A1-D74B-D65C-6F59-9E0C09D2B2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FB9E137-4499-F7FF-F086-FE90319F9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9ACC375-97AD-F021-2EDA-8FE33E2772ED}"/>
              </a:ext>
            </a:extLst>
          </p:cNvPr>
          <p:cNvSpPr>
            <a:spLocks noGrp="1"/>
          </p:cNvSpPr>
          <p:nvPr>
            <p:ph type="dt" sz="half" idx="10"/>
          </p:nvPr>
        </p:nvSpPr>
        <p:spPr/>
        <p:txBody>
          <a:bodyPr/>
          <a:lstStyle/>
          <a:p>
            <a:fld id="{DF00284E-6B04-49DD-9C3B-827DAAECE410}" type="datetimeFigureOut">
              <a:rPr kumimoji="1" lang="ja-JP" altLang="en-US" smtClean="0"/>
              <a:t>2024/7/29</a:t>
            </a:fld>
            <a:endParaRPr kumimoji="1" lang="ja-JP" altLang="en-US"/>
          </a:p>
        </p:txBody>
      </p:sp>
      <p:sp>
        <p:nvSpPr>
          <p:cNvPr id="6" name="フッター プレースホルダー 5">
            <a:extLst>
              <a:ext uri="{FF2B5EF4-FFF2-40B4-BE49-F238E27FC236}">
                <a16:creationId xmlns:a16="http://schemas.microsoft.com/office/drawing/2014/main" id="{C5EB4E8D-C916-4F7D-215C-6334C108DAA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7D3C930-BA26-C75A-F4A2-5E4CDF991650}"/>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782677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D007BF5-6A3C-7AA3-E90D-3D9DAC6B1C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E74F632-B051-447E-3968-0C8E8F907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4E783C1-5623-BED8-1190-7B00D0A13D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F00284E-6B04-49DD-9C3B-827DAAECE410}" type="datetimeFigureOut">
              <a:rPr kumimoji="1" lang="ja-JP" altLang="en-US" smtClean="0"/>
              <a:t>2024/7/29</a:t>
            </a:fld>
            <a:endParaRPr kumimoji="1" lang="ja-JP" altLang="en-US"/>
          </a:p>
        </p:txBody>
      </p:sp>
      <p:sp>
        <p:nvSpPr>
          <p:cNvPr id="5" name="フッター プレースホルダー 4">
            <a:extLst>
              <a:ext uri="{FF2B5EF4-FFF2-40B4-BE49-F238E27FC236}">
                <a16:creationId xmlns:a16="http://schemas.microsoft.com/office/drawing/2014/main" id="{431AD9F3-8510-9078-9CB0-EA2F092B7D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809B76E-6380-F291-22B7-62FAD04E61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71000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2.xlsx"/><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Excel_Worksheet3.xlsx"/><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Excel_Worksheet4.xlsx"/><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Excel_Worksheet5.xlsx"/><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 Id="rId5" Type="http://schemas.openxmlformats.org/officeDocument/2006/relationships/chart" Target="../charts/chart9.xml"/><Relationship Id="rId4" Type="http://schemas.openxmlformats.org/officeDocument/2006/relationships/image" Target="../media/image230.png"/></Relationships>
</file>

<file path=ppt/slides/_rels/slide29.xml.rels><?xml version="1.0" encoding="UTF-8" standalone="yes"?>
<Relationships xmlns="http://schemas.openxmlformats.org/package/2006/relationships"><Relationship Id="rId3" Type="http://schemas.openxmlformats.org/officeDocument/2006/relationships/image" Target="../media/image240.png"/><Relationship Id="rId1" Type="http://schemas.openxmlformats.org/officeDocument/2006/relationships/slideLayout" Target="../slideLayouts/slideLayout7.xml"/><Relationship Id="rId6" Type="http://schemas.openxmlformats.org/officeDocument/2006/relationships/chart" Target="../charts/chart10.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Excel_Worksheet.xlsx"/><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hart" Target="../charts/chart1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package" Target="../embeddings/Microsoft_Excel_Worksheet6.xlsx"/><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package" Target="../embeddings/Microsoft_Excel_Worksheet7.xlsx"/></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package" Target="../embeddings/Microsoft_Excel_Worksheet8.xlsx"/><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hart" Target="../charts/chart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package" Target="../embeddings/Microsoft_Excel_Worksheet9.xlsx"/><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1.emf"/><Relationship Id="rId4" Type="http://schemas.openxmlformats.org/officeDocument/2006/relationships/package" Target="../embeddings/Microsoft_Excel_Worksheet10.xlsx"/></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hart" Target="../charts/chart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Excel_Worksheet11.xlsx"/><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package" Target="../embeddings/Microsoft_Excel_Worksheet12.xlsx"/></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package" Target="../embeddings/Microsoft_Excel_Worksheet13.xlsx"/><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Excel_Worksheet1.xlsx"/><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package" Target="../embeddings/Microsoft_Excel_Worksheet14.xlsx"/><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package" Target="../embeddings/Microsoft_Excel_Worksheet15.xlsx"/><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package" Target="../embeddings/Microsoft_Excel_Worksheet16.xlsx"/><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0FCE92-A54E-68F1-A843-61162A94AB17}"/>
              </a:ext>
            </a:extLst>
          </p:cNvPr>
          <p:cNvSpPr>
            <a:spLocks noGrp="1"/>
          </p:cNvSpPr>
          <p:nvPr>
            <p:ph type="ctrTitle"/>
          </p:nvPr>
        </p:nvSpPr>
        <p:spPr/>
        <p:txBody>
          <a:bodyPr>
            <a:normAutofit fontScale="90000"/>
          </a:bodyPr>
          <a:lstStyle/>
          <a:p>
            <a:r>
              <a:rPr kumimoji="1" lang="ja-JP" altLang="en-US" dirty="0"/>
              <a:t>単相変圧器と誘導機の特性測定と低圧配電方式の特徴把握</a:t>
            </a:r>
          </a:p>
        </p:txBody>
      </p:sp>
      <p:sp>
        <p:nvSpPr>
          <p:cNvPr id="3" name="字幕 2">
            <a:extLst>
              <a:ext uri="{FF2B5EF4-FFF2-40B4-BE49-F238E27FC236}">
                <a16:creationId xmlns:a16="http://schemas.microsoft.com/office/drawing/2014/main" id="{409E161B-E571-E3FD-9D58-836B4D3986DB}"/>
              </a:ext>
            </a:extLst>
          </p:cNvPr>
          <p:cNvSpPr>
            <a:spLocks noGrp="1"/>
          </p:cNvSpPr>
          <p:nvPr>
            <p:ph type="subTitle" idx="1"/>
          </p:nvPr>
        </p:nvSpPr>
        <p:spPr>
          <a:xfrm>
            <a:off x="1524000" y="3618971"/>
            <a:ext cx="9144000" cy="1655762"/>
          </a:xfrm>
        </p:spPr>
        <p:txBody>
          <a:bodyPr/>
          <a:lstStyle/>
          <a:p>
            <a:r>
              <a:rPr kumimoji="1" lang="en-US" altLang="ja-JP" dirty="0"/>
              <a:t>J</a:t>
            </a:r>
            <a:r>
              <a:rPr kumimoji="1" lang="ja-JP" altLang="en-US" dirty="0"/>
              <a:t>班　　</a:t>
            </a:r>
            <a:r>
              <a:rPr kumimoji="1" lang="ja-JP" altLang="en-US" sz="3200" dirty="0">
                <a:latin typeface="+mn-ea"/>
              </a:rPr>
              <a:t>渡辺悠斗</a:t>
            </a:r>
            <a:endParaRPr lang="ja-JP" altLang="ja-JP" sz="3200" kern="100" dirty="0">
              <a:effectLst/>
              <a:latin typeface="+mn-ea"/>
              <a:cs typeface="Times New Roman" panose="02020603050405020304" pitchFamily="18" charset="0"/>
            </a:endParaRPr>
          </a:p>
          <a:p>
            <a:endParaRPr kumimoji="1" lang="ja-JP" altLang="en-US" dirty="0"/>
          </a:p>
        </p:txBody>
      </p:sp>
    </p:spTree>
    <p:extLst>
      <p:ext uri="{BB962C8B-B14F-4D97-AF65-F5344CB8AC3E}">
        <p14:creationId xmlns:p14="http://schemas.microsoft.com/office/powerpoint/2010/main" val="2823534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DFE5B78-1165-BE29-9383-ED14347A8BF9}"/>
              </a:ext>
            </a:extLst>
          </p:cNvPr>
          <p:cNvSpPr txBox="1"/>
          <p:nvPr/>
        </p:nvSpPr>
        <p:spPr>
          <a:xfrm>
            <a:off x="513567" y="432333"/>
            <a:ext cx="5494751" cy="523220"/>
          </a:xfrm>
          <a:prstGeom prst="rect">
            <a:avLst/>
          </a:prstGeom>
          <a:noFill/>
        </p:spPr>
        <p:txBody>
          <a:bodyPr wrap="square" rtlCol="0">
            <a:spAutoFit/>
          </a:bodyPr>
          <a:lstStyle/>
          <a:p>
            <a:r>
              <a:rPr kumimoji="1" lang="ja-JP" altLang="en-US" sz="2800" dirty="0"/>
              <a:t>実験</a:t>
            </a:r>
            <a:r>
              <a:rPr kumimoji="1" lang="en-US" altLang="ja-JP" sz="2800" dirty="0"/>
              <a:t>1.3</a:t>
            </a:r>
            <a:r>
              <a:rPr kumimoji="1" lang="ja-JP" altLang="en-US" sz="2800" dirty="0"/>
              <a:t>の測定結果を以下に示す。</a:t>
            </a:r>
          </a:p>
        </p:txBody>
      </p:sp>
      <p:graphicFrame>
        <p:nvGraphicFramePr>
          <p:cNvPr id="5" name="オブジェクト 4">
            <a:extLst>
              <a:ext uri="{FF2B5EF4-FFF2-40B4-BE49-F238E27FC236}">
                <a16:creationId xmlns:a16="http://schemas.microsoft.com/office/drawing/2014/main" id="{0513F02D-31A1-987D-BAF9-38AE4660BE2F}"/>
              </a:ext>
            </a:extLst>
          </p:cNvPr>
          <p:cNvGraphicFramePr>
            <a:graphicFrameLocks noChangeAspect="1"/>
          </p:cNvGraphicFramePr>
          <p:nvPr/>
        </p:nvGraphicFramePr>
        <p:xfrm>
          <a:off x="513566" y="955553"/>
          <a:ext cx="6448707" cy="5709902"/>
        </p:xfrm>
        <a:graphic>
          <a:graphicData uri="http://schemas.openxmlformats.org/presentationml/2006/ole">
            <mc:AlternateContent xmlns:mc="http://schemas.openxmlformats.org/markup-compatibility/2006">
              <mc:Choice xmlns:v="urn:schemas-microsoft-com:vml" Requires="v">
                <p:oleObj name="Worksheet" r:id="rId2" imgW="3879876" imgH="3435235" progId="Excel.Sheet.12">
                  <p:embed/>
                </p:oleObj>
              </mc:Choice>
              <mc:Fallback>
                <p:oleObj name="Worksheet" r:id="rId2" imgW="3879876" imgH="3435235" progId="Excel.Sheet.12">
                  <p:embed/>
                  <p:pic>
                    <p:nvPicPr>
                      <p:cNvPr id="5" name="オブジェクト 4">
                        <a:extLst>
                          <a:ext uri="{FF2B5EF4-FFF2-40B4-BE49-F238E27FC236}">
                            <a16:creationId xmlns:a16="http://schemas.microsoft.com/office/drawing/2014/main" id="{0513F02D-31A1-987D-BAF9-38AE4660BE2F}"/>
                          </a:ext>
                        </a:extLst>
                      </p:cNvPr>
                      <p:cNvPicPr/>
                      <p:nvPr/>
                    </p:nvPicPr>
                    <p:blipFill>
                      <a:blip r:embed="rId3"/>
                      <a:stretch>
                        <a:fillRect/>
                      </a:stretch>
                    </p:blipFill>
                    <p:spPr>
                      <a:xfrm>
                        <a:off x="513566" y="955553"/>
                        <a:ext cx="6448707" cy="5709902"/>
                      </a:xfrm>
                      <a:prstGeom prst="rect">
                        <a:avLst/>
                      </a:prstGeom>
                    </p:spPr>
                  </p:pic>
                </p:oleObj>
              </mc:Fallback>
            </mc:AlternateContent>
          </a:graphicData>
        </a:graphic>
      </p:graphicFrame>
    </p:spTree>
    <p:extLst>
      <p:ext uri="{BB962C8B-B14F-4D97-AF65-F5344CB8AC3E}">
        <p14:creationId xmlns:p14="http://schemas.microsoft.com/office/powerpoint/2010/main" val="364537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5D819D5-D499-2D6B-A38F-145F4671D688}"/>
              </a:ext>
            </a:extLst>
          </p:cNvPr>
          <p:cNvSpPr txBox="1"/>
          <p:nvPr/>
        </p:nvSpPr>
        <p:spPr>
          <a:xfrm>
            <a:off x="392502" y="522700"/>
            <a:ext cx="6098874" cy="523220"/>
          </a:xfrm>
          <a:prstGeom prst="rect">
            <a:avLst/>
          </a:prstGeom>
          <a:noFill/>
        </p:spPr>
        <p:txBody>
          <a:bodyPr wrap="square">
            <a:spAutoFit/>
          </a:bodyPr>
          <a:lstStyle/>
          <a:p>
            <a:r>
              <a:rPr lang="ja-JP" altLang="en-US" sz="2800" dirty="0"/>
              <a:t>検討課題（２）式</a:t>
            </a:r>
            <a:r>
              <a:rPr lang="en-US" altLang="ja-JP" sz="2800" dirty="0"/>
              <a:t>(</a:t>
            </a:r>
            <a:r>
              <a:rPr lang="ja-JP" altLang="en-US" sz="2800" dirty="0"/>
              <a:t>１</a:t>
            </a:r>
            <a:r>
              <a:rPr lang="en-US" altLang="ja-JP" sz="2800" dirty="0"/>
              <a:t>)</a:t>
            </a:r>
            <a:r>
              <a:rPr lang="ja-JP" altLang="en-US" sz="2800" dirty="0"/>
              <a:t>～</a:t>
            </a:r>
            <a:r>
              <a:rPr lang="en-US" altLang="ja-JP" sz="2800" dirty="0"/>
              <a:t>(</a:t>
            </a:r>
            <a:r>
              <a:rPr lang="ja-JP" altLang="en-US" sz="2800" dirty="0"/>
              <a:t>５</a:t>
            </a:r>
            <a:r>
              <a:rPr lang="en-US" altLang="ja-JP" sz="2800"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69A3AE5-0386-4F2E-C03C-478C5EFE6780}"/>
                  </a:ext>
                </a:extLst>
              </p:cNvPr>
              <p:cNvSpPr txBox="1"/>
              <p:nvPr/>
            </p:nvSpPr>
            <p:spPr>
              <a:xfrm>
                <a:off x="392501" y="1173192"/>
                <a:ext cx="12098547" cy="4705262"/>
              </a:xfrm>
              <a:prstGeom prst="rect">
                <a:avLst/>
              </a:prstGeom>
              <a:noFill/>
            </p:spPr>
            <p:txBody>
              <a:bodyPr wrap="square">
                <a:spAutoFit/>
              </a:bodyPr>
              <a:lstStyle/>
              <a:p>
                <a:pPr marL="0" indent="0">
                  <a:buNone/>
                </a:pPr>
                <a:r>
                  <a:rPr lang="ja-JP" altLang="en-US" sz="2400" dirty="0"/>
                  <a:t>入力（鉄損）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ja-JP" altLang="en-US" sz="2400" b="0" i="1" smtClean="0">
                            <a:latin typeface="Cambria Math" panose="02040503050406030204" pitchFamily="18" charset="0"/>
                          </a:rPr>
                          <m:t>𝛼</m:t>
                        </m:r>
                      </m:e>
                      <m:sub>
                        <m:r>
                          <a:rPr lang="en-US" altLang="ja-JP" sz="2400" b="0" i="1" smtClean="0">
                            <a:latin typeface="Cambria Math" panose="02040503050406030204" pitchFamily="18" charset="0"/>
                          </a:rPr>
                          <m:t>0</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𝑊</m:t>
                        </m:r>
                      </m:e>
                      <m:sub>
                        <m:r>
                          <a:rPr lang="en-US" altLang="ja-JP" sz="2400" b="0" i="1" smtClean="0">
                            <a:latin typeface="Cambria Math" panose="02040503050406030204" pitchFamily="18" charset="0"/>
                          </a:rPr>
                          <m:t>01</m:t>
                        </m:r>
                      </m:sub>
                    </m:sSub>
                    <m:d>
                      <m:dPr>
                        <m:begChr m:val="["/>
                        <m:endChr m:val="]"/>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𝑊</m:t>
                        </m:r>
                      </m:e>
                    </m:d>
                  </m:oMath>
                </a14:m>
                <a:r>
                  <a:rPr lang="ja-JP" altLang="en-US" sz="2400" dirty="0"/>
                  <a:t>　　　　　            </a:t>
                </a:r>
                <a:r>
                  <a:rPr lang="en-US" altLang="ja-JP" sz="2400" dirty="0"/>
                  <a:t>(1)</a:t>
                </a:r>
              </a:p>
              <a:p>
                <a:r>
                  <a:rPr lang="ja-JP" altLang="en-US" sz="2400" dirty="0"/>
                  <a:t>→測定結果参照（</a:t>
                </a:r>
                <a:r>
                  <a:rPr lang="en-US" altLang="ja-JP" sz="2400" b="0" dirty="0"/>
                  <a:t> </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𝑊</m:t>
                        </m:r>
                      </m:e>
                      <m:sub>
                        <m:r>
                          <a:rPr lang="en-US" altLang="ja-JP" sz="2400" b="0" i="1" smtClean="0">
                            <a:latin typeface="Cambria Math" panose="02040503050406030204" pitchFamily="18" charset="0"/>
                          </a:rPr>
                          <m:t>01</m:t>
                        </m:r>
                      </m:sub>
                    </m:sSub>
                  </m:oMath>
                </a14:m>
                <a:r>
                  <a:rPr lang="ja-JP" altLang="en-US" sz="2400" dirty="0"/>
                  <a:t>に</a:t>
                </a:r>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𝛼</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=0.2</m:t>
                    </m:r>
                    <m:r>
                      <a:rPr lang="ja-JP" altLang="en-US" sz="2400" i="1" smtClean="0">
                        <a:latin typeface="Cambria Math" panose="02040503050406030204" pitchFamily="18" charset="0"/>
                      </a:rPr>
                      <m:t>を</m:t>
                    </m:r>
                  </m:oMath>
                </a14:m>
                <a:r>
                  <a:rPr lang="ja-JP" altLang="en-US" sz="2400" dirty="0"/>
                  <a:t>かけて</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 </m:t>
                    </m:r>
                  </m:oMath>
                </a14:m>
                <a:r>
                  <a:rPr lang="ja-JP" altLang="en-US" sz="2400" dirty="0"/>
                  <a:t>にしたものを記載している。）</a:t>
                </a:r>
                <a:endParaRPr lang="en-US" altLang="ja-JP" sz="2400" dirty="0"/>
              </a:p>
              <a:p>
                <a:r>
                  <a:rPr lang="ja-JP" altLang="en-US" sz="2400" dirty="0"/>
                  <a:t>無負荷力率　　　　　　</a:t>
                </a:r>
                <a14:m>
                  <m:oMath xmlns:m="http://schemas.openxmlformats.org/officeDocument/2006/math">
                    <m:r>
                      <a:rPr lang="en-US" altLang="ja-JP" sz="2400" b="0" i="1" smtClean="0">
                        <a:latin typeface="Cambria Math" panose="02040503050406030204" pitchFamily="18" charset="0"/>
                      </a:rPr>
                      <m:t>𝑐𝑜𝑠</m:t>
                    </m:r>
                    <m:sSub>
                      <m:sSubPr>
                        <m:ctrlPr>
                          <a:rPr lang="en-US" altLang="ja-JP" sz="2400" b="0" i="1" smtClean="0">
                            <a:latin typeface="Cambria Math" panose="02040503050406030204" pitchFamily="18" charset="0"/>
                          </a:rPr>
                        </m:ctrlPr>
                      </m:sSubPr>
                      <m:e>
                        <m:r>
                          <a:rPr lang="ja-JP" altLang="en-US" sz="2400" b="0" i="1" smtClean="0">
                            <a:latin typeface="Cambria Math" panose="02040503050406030204" pitchFamily="18" charset="0"/>
                          </a:rPr>
                          <m:t>𝜑</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01</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×100</m:t>
                    </m:r>
                    <m:d>
                      <m:dPr>
                        <m:begChr m:val="["/>
                        <m:endChr m:val="]"/>
                        <m:ctrlPr>
                          <a:rPr lang="en-US" altLang="ja-JP" sz="2400" b="0" i="1" smtClean="0">
                            <a:latin typeface="Cambria Math" panose="02040503050406030204" pitchFamily="18" charset="0"/>
                            <a:ea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m:t>
                        </m:r>
                      </m:e>
                    </m:d>
                  </m:oMath>
                </a14:m>
                <a:r>
                  <a:rPr lang="en-US" altLang="ja-JP" sz="2400" dirty="0"/>
                  <a:t>       (2)</a:t>
                </a:r>
              </a:p>
              <a:p>
                <a:pPr marL="0" indent="0">
                  <a:buNone/>
                </a:pPr>
                <a:r>
                  <a:rPr lang="ja-JP" altLang="en-US" sz="2400" dirty="0"/>
                  <a:t>→計算したものをスライド１４枚目にグラフで記載している。</a:t>
                </a:r>
                <a:endParaRPr lang="en-US" altLang="ja-JP" sz="2400" dirty="0"/>
              </a:p>
              <a:p>
                <a:pPr marL="0" indent="0">
                  <a:buNone/>
                </a:pPr>
                <a:r>
                  <a:rPr lang="ja-JP" altLang="en-US" sz="2400" dirty="0"/>
                  <a:t>励磁</a:t>
                </a:r>
                <a14:m>
                  <m:oMath xmlns:m="http://schemas.openxmlformats.org/officeDocument/2006/math">
                    <m:r>
                      <a:rPr lang="ja-JP" altLang="en-US" sz="2400" i="1" smtClean="0">
                        <a:latin typeface="Cambria Math" panose="02040503050406030204" pitchFamily="18" charset="0"/>
                      </a:rPr>
                      <m:t>アドミタンス</m:t>
                    </m:r>
                    <m:r>
                      <a:rPr lang="ja-JP" altLang="en-US" sz="2400" i="1">
                        <a:latin typeface="Cambria Math" panose="02040503050406030204" pitchFamily="18" charset="0"/>
                      </a:rPr>
                      <m:t>　</m:t>
                    </m:r>
                    <m:r>
                      <a:rPr lang="ja-JP" altLang="en-US" sz="2400" i="1" smtClean="0">
                        <a:latin typeface="Cambria Math" panose="02040503050406030204" pitchFamily="18" charset="0"/>
                      </a:rPr>
                      <m:t>　</m:t>
                    </m:r>
                    <m:r>
                      <a:rPr lang="ja-JP" altLang="en-US"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𝑌</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01</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oMath>
                </a14:m>
                <a:r>
                  <a:rPr lang="en-US" altLang="ja-JP" sz="2400" dirty="0"/>
                  <a:t>                                  (3)</a:t>
                </a:r>
              </a:p>
              <a:p>
                <a:r>
                  <a:rPr lang="ja-JP" altLang="en-US" sz="2400" dirty="0"/>
                  <a:t>→定格値</a:t>
                </a:r>
                <a:r>
                  <a:rPr lang="en-US" altLang="ja-JP"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r>
                      <a:rPr lang="en-US" altLang="ja-JP" sz="2400" b="0" i="0" smtClean="0">
                        <a:latin typeface="Cambria Math" panose="02040503050406030204" pitchFamily="18" charset="0"/>
                      </a:rPr>
                      <m:t>=100</m:t>
                    </m:r>
                    <m:r>
                      <m:rPr>
                        <m:sty m:val="p"/>
                      </m:rPr>
                      <a:rPr lang="en-US" altLang="ja-JP" sz="2400" i="1">
                        <a:latin typeface="Cambria Math" panose="02040503050406030204" pitchFamily="18" charset="0"/>
                      </a:rPr>
                      <m:t>V</m:t>
                    </m:r>
                    <m:r>
                      <a:rPr lang="en-US" altLang="ja-JP" sz="2400" i="1">
                        <a:latin typeface="Cambria Math" panose="02040503050406030204" pitchFamily="18" charset="0"/>
                      </a:rPr>
                      <m:t>)</m:t>
                    </m:r>
                  </m:oMath>
                </a14:m>
                <a:r>
                  <a:rPr lang="ja-JP" altLang="en-US" sz="2400" dirty="0"/>
                  <a:t>の際の測定値より、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 </m:t>
                    </m:r>
                    <m:r>
                      <a:rPr lang="en-US" altLang="ja-JP" sz="2400" b="0" i="1" smtClean="0">
                        <a:latin typeface="Cambria Math" panose="02040503050406030204" pitchFamily="18" charset="0"/>
                      </a:rPr>
                      <m:t>88</m:t>
                    </m:r>
                    <m:r>
                      <a:rPr lang="en-US" altLang="ja-JP" sz="2400" b="0" i="1" smtClean="0">
                        <a:latin typeface="Cambria Math" panose="02040503050406030204" pitchFamily="18" charset="0"/>
                        <a:ea typeface="Cambria Math" panose="02040503050406030204" pitchFamily="18" charset="0"/>
                      </a:rPr>
                      <m:t>×</m:t>
                    </m:r>
                    <m:sSup>
                      <m:sSupPr>
                        <m:ctrlPr>
                          <a:rPr lang="en-US" altLang="ja-JP" sz="2400" b="0" i="1" smtClean="0">
                            <a:latin typeface="Cambria Math" panose="02040503050406030204" pitchFamily="18" charset="0"/>
                            <a:ea typeface="Cambria Math" panose="02040503050406030204" pitchFamily="18" charset="0"/>
                          </a:rPr>
                        </m:ctrlPr>
                      </m:sSupPr>
                      <m:e>
                        <m:r>
                          <a:rPr lang="en-US" altLang="ja-JP" sz="2400" b="0" i="1" smtClean="0">
                            <a:latin typeface="Cambria Math" panose="02040503050406030204" pitchFamily="18" charset="0"/>
                            <a:ea typeface="Cambria Math" panose="02040503050406030204" pitchFamily="18" charset="0"/>
                          </a:rPr>
                          <m:t>10</m:t>
                        </m:r>
                      </m:e>
                      <m:sup>
                        <m:r>
                          <a:rPr lang="en-US" altLang="ja-JP" sz="2400" b="0" i="1" smtClean="0">
                            <a:latin typeface="Cambria Math" panose="02040503050406030204" pitchFamily="18" charset="0"/>
                            <a:ea typeface="Cambria Math" panose="02040503050406030204" pitchFamily="18" charset="0"/>
                          </a:rPr>
                          <m:t>−3</m:t>
                        </m:r>
                      </m:sup>
                    </m:sSup>
                    <m:r>
                      <a:rPr lang="en-US" altLang="ja-JP" sz="2400" b="0" i="1" smtClean="0">
                        <a:latin typeface="Cambria Math" panose="02040503050406030204" pitchFamily="18" charset="0"/>
                        <a:ea typeface="Cambria Math" panose="02040503050406030204" pitchFamily="18" charset="0"/>
                      </a:rPr>
                      <m:t>/</m:t>
                    </m:r>
                  </m:oMath>
                </a14:m>
                <a:r>
                  <a:rPr lang="en-US" altLang="ja-JP" sz="2400" dirty="0"/>
                  <a:t>100=</a:t>
                </a:r>
                <a14:m>
                  <m:oMath xmlns:m="http://schemas.openxmlformats.org/officeDocument/2006/math">
                    <m:r>
                      <a:rPr lang="en-US" altLang="ja-JP" sz="2400" i="1">
                        <a:latin typeface="Cambria Math" panose="02040503050406030204" pitchFamily="18" charset="0"/>
                      </a:rPr>
                      <m:t>8</m:t>
                    </m:r>
                    <m:r>
                      <a:rPr lang="en-US" altLang="ja-JP" sz="2400" b="0" i="1" smtClean="0">
                        <a:latin typeface="Cambria Math" panose="02040503050406030204" pitchFamily="18" charset="0"/>
                      </a:rPr>
                      <m:t>.</m:t>
                    </m:r>
                    <m:r>
                      <a:rPr lang="en-US" altLang="ja-JP" sz="2400" i="1">
                        <a:latin typeface="Cambria Math" panose="02040503050406030204" pitchFamily="18" charset="0"/>
                      </a:rPr>
                      <m:t>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4</m:t>
                        </m:r>
                      </m:sup>
                    </m:sSup>
                  </m:oMath>
                </a14:m>
                <a:endParaRPr lang="en-US" altLang="ja-JP" sz="2400" dirty="0"/>
              </a:p>
              <a:p>
                <a:pPr marL="0" indent="0">
                  <a:buNone/>
                </a:pPr>
                <a:r>
                  <a:rPr lang="ja-JP" altLang="en-US" sz="2400" dirty="0"/>
                  <a:t>励磁</a:t>
                </a:r>
                <a14:m>
                  <m:oMath xmlns:m="http://schemas.openxmlformats.org/officeDocument/2006/math">
                    <m:r>
                      <a:rPr lang="ja-JP" altLang="en-US" sz="2400" i="1">
                        <a:latin typeface="Cambria Math" panose="02040503050406030204" pitchFamily="18" charset="0"/>
                      </a:rPr>
                      <m:t>コンダクタンス</m:t>
                    </m:r>
                    <m:r>
                      <a:rPr lang="ja-JP" altLang="en-US" sz="2400" i="1" smtClean="0">
                        <a:latin typeface="Cambria Math" panose="02040503050406030204" pitchFamily="18" charset="0"/>
                      </a:rPr>
                      <m:t>　</m:t>
                    </m:r>
                    <m:r>
                      <a:rPr lang="ja-JP" altLang="en-US"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e>
                      <m:sup>
                        <m:r>
                          <a:rPr lang="en-US" altLang="ja-JP" sz="2400" b="0" i="1" smtClean="0">
                            <a:latin typeface="Cambria Math" panose="02040503050406030204" pitchFamily="18" charset="0"/>
                          </a:rPr>
                          <m:t>2</m:t>
                        </m:r>
                      </m:sup>
                    </m:sSup>
                  </m:oMath>
                </a14:m>
                <a:r>
                  <a:rPr lang="en-US" altLang="ja-JP" sz="2400" b="0" dirty="0"/>
                  <a:t>                                  (4)</a:t>
                </a:r>
              </a:p>
              <a:p>
                <a:r>
                  <a:rPr lang="ja-JP" altLang="en-US" sz="2400" dirty="0"/>
                  <a:t>→定格値</a:t>
                </a:r>
                <a:r>
                  <a:rPr lang="en-US" altLang="ja-JP"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r>
                      <a:rPr lang="en-US" altLang="ja-JP" sz="2400" b="0" i="0" smtClean="0">
                        <a:latin typeface="Cambria Math" panose="02040503050406030204" pitchFamily="18" charset="0"/>
                      </a:rPr>
                      <m:t>=100</m:t>
                    </m:r>
                    <m:r>
                      <m:rPr>
                        <m:sty m:val="p"/>
                      </m:rPr>
                      <a:rPr lang="en-US" altLang="ja-JP" sz="2400" i="1">
                        <a:latin typeface="Cambria Math" panose="02040503050406030204" pitchFamily="18" charset="0"/>
                      </a:rPr>
                      <m:t>V</m:t>
                    </m:r>
                    <m:r>
                      <a:rPr lang="en-US" altLang="ja-JP" sz="2400" i="1">
                        <a:latin typeface="Cambria Math" panose="02040503050406030204" pitchFamily="18" charset="0"/>
                      </a:rPr>
                      <m:t>)</m:t>
                    </m:r>
                  </m:oMath>
                </a14:m>
                <a:r>
                  <a:rPr lang="ja-JP" altLang="en-US" sz="2400" dirty="0"/>
                  <a:t>の際の測定値より、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 </m:t>
                    </m:r>
                  </m:oMath>
                </a14:m>
                <a:r>
                  <a:rPr lang="en-US" altLang="ja-JP" sz="2400" dirty="0"/>
                  <a:t>5.78</a:t>
                </a:r>
                <a:r>
                  <a:rPr lang="en-US" altLang="ja-JP" sz="2400" dirty="0">
                    <a:ea typeface="Cambria Math" panose="02040503050406030204" pitchFamily="18" charset="0"/>
                  </a:rPr>
                  <a:t>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oMath>
                </a14:m>
                <a:r>
                  <a:rPr lang="en-US" altLang="ja-JP" sz="2400" dirty="0">
                    <a:ea typeface="Cambria Math" panose="02040503050406030204" pitchFamily="18" charset="0"/>
                  </a:rPr>
                  <a:t> </a:t>
                </a:r>
                <a14:m>
                  <m:oMath xmlns:m="http://schemas.openxmlformats.org/officeDocument/2006/math">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100</m:t>
                        </m:r>
                      </m:e>
                      <m:sup>
                        <m:r>
                          <a:rPr lang="en-US" altLang="ja-JP" sz="2400" i="1">
                            <a:latin typeface="Cambria Math" panose="02040503050406030204" pitchFamily="18" charset="0"/>
                            <a:ea typeface="Cambria Math" panose="02040503050406030204" pitchFamily="18" charset="0"/>
                          </a:rPr>
                          <m:t>2</m:t>
                        </m:r>
                      </m:sup>
                    </m:sSup>
                  </m:oMath>
                </a14:m>
                <a:r>
                  <a:rPr lang="en-US" altLang="ja-JP" sz="2400" b="0" dirty="0"/>
                  <a:t>=</a:t>
                </a:r>
                <a:r>
                  <a:rPr lang="ja-JP" altLang="en-US" dirty="0"/>
                  <a:t> </a:t>
                </a:r>
                <a14:m>
                  <m:oMath xmlns:m="http://schemas.openxmlformats.org/officeDocument/2006/math">
                    <m:r>
                      <a:rPr lang="en-US" altLang="ja-JP" sz="2400" i="1" dirty="0" smtClean="0">
                        <a:latin typeface="Cambria Math" panose="02040503050406030204" pitchFamily="18" charset="0"/>
                      </a:rPr>
                      <m:t>5</m:t>
                    </m:r>
                    <m:r>
                      <a:rPr lang="en-US" altLang="ja-JP" sz="2400" b="0" i="1" dirty="0" smtClean="0">
                        <a:latin typeface="Cambria Math" panose="02040503050406030204" pitchFamily="18" charset="0"/>
                      </a:rPr>
                      <m:t>.7</m:t>
                    </m:r>
                    <m:r>
                      <a:rPr lang="en-US" altLang="ja-JP" sz="2400" i="1">
                        <a:latin typeface="Cambria Math" panose="02040503050406030204" pitchFamily="18" charset="0"/>
                      </a:rPr>
                      <m:t>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4</m:t>
                        </m:r>
                      </m:sup>
                    </m:sSup>
                  </m:oMath>
                </a14:m>
                <a:endParaRPr lang="en-US" altLang="ja-JP" sz="2400" b="0" dirty="0"/>
              </a:p>
              <a:p>
                <a:pPr marL="0" indent="0">
                  <a:buNone/>
                </a:pPr>
                <a:r>
                  <a:rPr lang="ja-JP" altLang="en-US" sz="2400" dirty="0"/>
                  <a:t>励磁</a:t>
                </a:r>
                <a14:m>
                  <m:oMath xmlns:m="http://schemas.openxmlformats.org/officeDocument/2006/math">
                    <m:r>
                      <a:rPr lang="ja-JP" altLang="en-US" sz="2400" i="1">
                        <a:latin typeface="Cambria Math" panose="02040503050406030204" pitchFamily="18" charset="0"/>
                      </a:rPr>
                      <m:t>サセプタンス</m:t>
                    </m:r>
                    <m:r>
                      <a:rPr lang="ja-JP" altLang="en-US" sz="2400" i="1" smtClean="0">
                        <a:latin typeface="Cambria Math" panose="02040503050406030204" pitchFamily="18" charset="0"/>
                      </a:rPr>
                      <m:t>　</m:t>
                    </m:r>
                    <m:r>
                      <a:rPr lang="ja-JP" altLang="en-US" sz="2400" i="1">
                        <a:latin typeface="Cambria Math" panose="02040503050406030204" pitchFamily="18" charset="0"/>
                      </a:rPr>
                      <m:t>　</m:t>
                    </m:r>
                    <m:r>
                      <a:rPr lang="ja-JP" altLang="en-US" sz="2400" i="1" smtClean="0">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rad>
                      <m:radPr>
                        <m:degHide m:val="on"/>
                        <m:ctrlPr>
                          <a:rPr lang="en-US" altLang="ja-JP" sz="2400" b="0" i="1" smtClean="0">
                            <a:latin typeface="Cambria Math" panose="02040503050406030204" pitchFamily="18" charset="0"/>
                          </a:rPr>
                        </m:ctrlPr>
                      </m:radPr>
                      <m:deg/>
                      <m:e>
                        <m:sSup>
                          <m:sSupPr>
                            <m:ctrlPr>
                              <a:rPr lang="en-US" altLang="ja-JP" sz="2400" b="0" i="1" smtClean="0">
                                <a:latin typeface="Cambria Math" panose="02040503050406030204" pitchFamily="18" charset="0"/>
                              </a:rPr>
                            </m:ctrlPr>
                          </m:sSup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𝑌</m:t>
                                </m:r>
                              </m:e>
                              <m:sub>
                                <m:r>
                                  <a:rPr lang="en-US" altLang="ja-JP" sz="2400" b="0" i="1" smtClean="0">
                                    <a:latin typeface="Cambria Math" panose="02040503050406030204" pitchFamily="18" charset="0"/>
                                  </a:rPr>
                                  <m:t>0</m:t>
                                </m:r>
                              </m:sub>
                            </m:sSub>
                          </m:e>
                          <m:sup>
                            <m:r>
                              <a:rPr lang="en-US" altLang="ja-JP" sz="2400" b="0" i="1" smtClean="0">
                                <a:latin typeface="Cambria Math" panose="02040503050406030204" pitchFamily="18" charset="0"/>
                              </a:rPr>
                              <m:t>2</m:t>
                            </m:r>
                          </m:sup>
                        </m:sSup>
                        <m:r>
                          <m:rPr>
                            <m:nor/>
                          </m:rPr>
                          <a:rPr lang="en-US" altLang="ja-JP" sz="2400" dirty="0"/>
                          <m:t>−</m:t>
                        </m:r>
                        <m:r>
                          <m:rPr>
                            <m:nor/>
                          </m:rPr>
                          <a:rPr lang="en-US" altLang="ja-JP" sz="2400" b="0" dirty="0"/>
                          <m:t> </m:t>
                        </m:r>
                        <m:sSup>
                          <m:sSupPr>
                            <m:ctrlPr>
                              <a:rPr lang="en-US" altLang="ja-JP" sz="2400" b="0" i="1" smtClean="0">
                                <a:latin typeface="Cambria Math" panose="02040503050406030204" pitchFamily="18" charset="0"/>
                              </a:rPr>
                            </m:ctrlPr>
                          </m:sSup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0</m:t>
                                </m:r>
                              </m:sub>
                            </m:sSub>
                          </m:e>
                          <m:sup>
                            <m:r>
                              <a:rPr lang="en-US" altLang="ja-JP" sz="2400" b="0" i="1" smtClean="0">
                                <a:latin typeface="Cambria Math" panose="02040503050406030204" pitchFamily="18" charset="0"/>
                              </a:rPr>
                              <m:t>2</m:t>
                            </m:r>
                          </m:sup>
                        </m:sSup>
                      </m:e>
                    </m:rad>
                  </m:oMath>
                </a14:m>
                <a:r>
                  <a:rPr lang="en-US" altLang="ja-JP" sz="2400" dirty="0"/>
                  <a:t>                             (5)</a:t>
                </a:r>
              </a:p>
              <a:p>
                <a:r>
                  <a:rPr lang="ja-JP" altLang="en-US" sz="2400" dirty="0"/>
                  <a:t>→定格値</a:t>
                </a:r>
                <a:r>
                  <a:rPr lang="en-US" altLang="ja-JP"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r>
                      <a:rPr lang="en-US" altLang="ja-JP" sz="2400" b="0" i="0" smtClean="0">
                        <a:latin typeface="Cambria Math" panose="02040503050406030204" pitchFamily="18" charset="0"/>
                      </a:rPr>
                      <m:t>=100</m:t>
                    </m:r>
                    <m:r>
                      <m:rPr>
                        <m:sty m:val="p"/>
                      </m:rPr>
                      <a:rPr lang="en-US" altLang="ja-JP" sz="2400" i="1">
                        <a:latin typeface="Cambria Math" panose="02040503050406030204" pitchFamily="18" charset="0"/>
                      </a:rPr>
                      <m:t>V</m:t>
                    </m:r>
                    <m:r>
                      <a:rPr lang="en-US" altLang="ja-JP" sz="2400" i="1">
                        <a:latin typeface="Cambria Math" panose="02040503050406030204" pitchFamily="18" charset="0"/>
                      </a:rPr>
                      <m:t>)</m:t>
                    </m:r>
                  </m:oMath>
                </a14:m>
                <a:r>
                  <a:rPr lang="ja-JP" altLang="en-US" sz="2400" dirty="0"/>
                  <a:t>の際の測定値より、</a:t>
                </a:r>
                <a:endParaRPr lang="en-US" altLang="ja-JP" sz="2400" dirty="0"/>
              </a:p>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rad>
                      <m:radPr>
                        <m:degHide m:val="on"/>
                        <m:ctrlPr>
                          <a:rPr lang="ja-JP" altLang="en-US" sz="2400" i="1" smtClean="0">
                            <a:latin typeface="Cambria Math" panose="02040503050406030204" pitchFamily="18" charset="0"/>
                          </a:rPr>
                        </m:ctrlPr>
                      </m:radPr>
                      <m:deg/>
                      <m:e>
                        <m:sSup>
                          <m:sSupPr>
                            <m:ctrlPr>
                              <a:rPr lang="en-US" altLang="ja-JP" sz="2400" i="1" smtClean="0">
                                <a:latin typeface="Cambria Math" panose="02040503050406030204" pitchFamily="18" charset="0"/>
                              </a:rPr>
                            </m:ctrlPr>
                          </m:sSupPr>
                          <m:e>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8.8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r>
                                  <a:rPr lang="en-US" altLang="ja-JP" sz="2400" i="1" dirty="0">
                                    <a:latin typeface="Cambria Math" panose="02040503050406030204" pitchFamily="18" charset="0"/>
                                  </a:rPr>
                                  <m:t>5.7</m:t>
                                </m:r>
                                <m:r>
                                  <a:rPr lang="en-US" altLang="ja-JP" sz="2400" i="1">
                                    <a:latin typeface="Cambria Math" panose="02040503050406030204" pitchFamily="18" charset="0"/>
                                  </a:rPr>
                                  <m:t>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e>
                            </m:d>
                          </m:e>
                          <m:sup>
                            <m:r>
                              <a:rPr lang="en-US" altLang="ja-JP" sz="2400" b="0" i="1" smtClean="0">
                                <a:latin typeface="Cambria Math" panose="02040503050406030204" pitchFamily="18" charset="0"/>
                              </a:rPr>
                              <m:t>2</m:t>
                            </m:r>
                          </m:sup>
                        </m:sSup>
                      </m:e>
                    </m:rad>
                  </m:oMath>
                </a14:m>
                <a:r>
                  <a:rPr lang="en-US" altLang="ja-JP" sz="2400" dirty="0"/>
                  <a:t>=</a:t>
                </a:r>
                <a:r>
                  <a:rPr lang="ja-JP" altLang="en-US" dirty="0"/>
                  <a:t> </a:t>
                </a:r>
                <a:r>
                  <a:rPr lang="en-US" altLang="ja-JP" sz="2400" dirty="0"/>
                  <a:t>6.64</a:t>
                </a:r>
                <a:r>
                  <a:rPr lang="en-US" altLang="ja-JP" sz="2400" dirty="0">
                    <a:ea typeface="Cambria Math" panose="02040503050406030204" pitchFamily="18" charset="0"/>
                  </a:rPr>
                  <a:t>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oMath>
                </a14:m>
                <a:r>
                  <a:rPr lang="ja-JP" altLang="en-US" sz="2400" dirty="0"/>
                  <a:t> </a:t>
                </a:r>
                <a:endParaRPr lang="en-US" altLang="ja-JP" sz="2400" dirty="0"/>
              </a:p>
            </p:txBody>
          </p:sp>
        </mc:Choice>
        <mc:Fallback xmlns="">
          <p:sp>
            <p:nvSpPr>
              <p:cNvPr id="5" name="テキスト ボックス 4">
                <a:extLst>
                  <a:ext uri="{FF2B5EF4-FFF2-40B4-BE49-F238E27FC236}">
                    <a16:creationId xmlns:a16="http://schemas.microsoft.com/office/drawing/2014/main" id="{169A3AE5-0386-4F2E-C03C-478C5EFE6780}"/>
                  </a:ext>
                </a:extLst>
              </p:cNvPr>
              <p:cNvSpPr txBox="1">
                <a:spLocks noRot="1" noChangeAspect="1" noMove="1" noResize="1" noEditPoints="1" noAdjustHandles="1" noChangeArrowheads="1" noChangeShapeType="1" noTextEdit="1"/>
              </p:cNvSpPr>
              <p:nvPr/>
            </p:nvSpPr>
            <p:spPr>
              <a:xfrm>
                <a:off x="392501" y="1173192"/>
                <a:ext cx="12098547" cy="4705262"/>
              </a:xfrm>
              <a:prstGeom prst="rect">
                <a:avLst/>
              </a:prstGeom>
              <a:blipFill>
                <a:blip r:embed="rId2"/>
                <a:stretch>
                  <a:fillRect l="-756" t="-1036" b="-19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3925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EEB37AB8-9D81-4EDE-847F-A480AC1D51A7}"/>
              </a:ext>
            </a:extLst>
          </p:cNvPr>
          <p:cNvGraphicFramePr>
            <a:graphicFrameLocks/>
          </p:cNvGraphicFramePr>
          <p:nvPr/>
        </p:nvGraphicFramePr>
        <p:xfrm>
          <a:off x="0" y="193983"/>
          <a:ext cx="7952013" cy="5519057"/>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B889EAE-C96F-A3E9-9329-B49214F3B815}"/>
                  </a:ext>
                </a:extLst>
              </p:cNvPr>
              <p:cNvSpPr txBox="1"/>
              <p:nvPr/>
            </p:nvSpPr>
            <p:spPr>
              <a:xfrm>
                <a:off x="7952014" y="713232"/>
                <a:ext cx="4099778" cy="3598677"/>
              </a:xfrm>
              <a:prstGeom prst="rect">
                <a:avLst/>
              </a:prstGeom>
              <a:noFill/>
            </p:spPr>
            <p:txBody>
              <a:bodyPr wrap="square" rtlCol="0">
                <a:spAutoFit/>
              </a:bodyPr>
              <a:lstStyle/>
              <a:p>
                <a:r>
                  <a:rPr kumimoji="1" lang="ja-JP" altLang="en-US" sz="3200" dirty="0"/>
                  <a:t>（１）式について、</a:t>
                </a:r>
                <a:r>
                  <a:rPr lang="en-US" altLang="ja-JP" sz="3200" b="0" dirty="0"/>
                  <a:t> </a:t>
                </a:r>
                <a14:m>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𝑊</m:t>
                        </m:r>
                      </m:e>
                      <m:sub>
                        <m:r>
                          <a:rPr lang="en-US" altLang="ja-JP" sz="3200" b="0" i="1" smtClean="0">
                            <a:latin typeface="Cambria Math" panose="02040503050406030204" pitchFamily="18" charset="0"/>
                          </a:rPr>
                          <m:t>01</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𝑅</m:t>
                    </m:r>
                    <m:r>
                      <a:rPr lang="en-US" altLang="ja-JP" sz="3200" b="0" i="1" smtClean="0">
                        <a:latin typeface="Cambria Math" panose="02040503050406030204" pitchFamily="18" charset="0"/>
                      </a:rPr>
                      <m:t>/</m:t>
                    </m:r>
                    <m:sSup>
                      <m:sSupPr>
                        <m:ctrlPr>
                          <a:rPr lang="en-US" altLang="ja-JP" sz="3200" b="0" i="1" smtClean="0">
                            <a:latin typeface="Cambria Math" panose="02040503050406030204" pitchFamily="18" charset="0"/>
                          </a:rPr>
                        </m:ctrlPr>
                      </m:sSupPr>
                      <m:e>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𝑉</m:t>
                            </m:r>
                          </m:e>
                          <m:sub>
                            <m:r>
                              <a:rPr lang="en-US" altLang="ja-JP" sz="3200" b="0" i="1" smtClean="0">
                                <a:latin typeface="Cambria Math" panose="02040503050406030204" pitchFamily="18" charset="0"/>
                              </a:rPr>
                              <m:t>01</m:t>
                            </m:r>
                          </m:sub>
                        </m:sSub>
                      </m:e>
                      <m:sup>
                        <m:r>
                          <a:rPr lang="en-US" altLang="ja-JP" sz="3200" b="0" i="1" smtClean="0">
                            <a:latin typeface="Cambria Math" panose="02040503050406030204" pitchFamily="18" charset="0"/>
                          </a:rPr>
                          <m:t>2</m:t>
                        </m:r>
                      </m:sup>
                    </m:sSup>
                    <m:r>
                      <a:rPr lang="ja-JP" altLang="en-US" sz="3200" i="1">
                        <a:latin typeface="Cambria Math" panose="02040503050406030204" pitchFamily="18" charset="0"/>
                      </a:rPr>
                      <m:t>よ</m:t>
                    </m:r>
                    <m:r>
                      <a:rPr kumimoji="1" lang="ja-JP" altLang="en-US" sz="3200" i="1">
                        <a:latin typeface="Cambria Math" panose="02040503050406030204" pitchFamily="18" charset="0"/>
                      </a:rPr>
                      <m:t>り、</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𝑃</m:t>
                        </m:r>
                      </m:e>
                      <m:sub>
                        <m:r>
                          <a:rPr lang="en-US" altLang="ja-JP" sz="3200" b="0" i="1" smtClean="0">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b="0" i="1" smtClean="0">
                            <a:latin typeface="Cambria Math" panose="02040503050406030204" pitchFamily="18" charset="0"/>
                          </a:rPr>
                        </m:ctrlPr>
                      </m:sSubPr>
                      <m:e>
                        <m:r>
                          <a:rPr lang="ja-JP" altLang="en-US" sz="3200" b="0" i="1" smtClean="0">
                            <a:latin typeface="Cambria Math" panose="02040503050406030204" pitchFamily="18" charset="0"/>
                          </a:rPr>
                          <m:t>𝛼</m:t>
                        </m:r>
                      </m:e>
                      <m:sub>
                        <m:r>
                          <a:rPr lang="en-US" altLang="ja-JP" sz="3200" b="0" i="1" smtClean="0">
                            <a:latin typeface="Cambria Math" panose="02040503050406030204" pitchFamily="18" charset="0"/>
                          </a:rPr>
                          <m:t>0</m:t>
                        </m:r>
                      </m:sub>
                    </m:sSub>
                  </m:oMath>
                </a14:m>
                <a:r>
                  <a:rPr lang="en-US" altLang="ja-JP" sz="3200" b="0" dirty="0"/>
                  <a:t> </a:t>
                </a:r>
                <a14:m>
                  <m:oMath xmlns:m="http://schemas.openxmlformats.org/officeDocument/2006/math">
                    <m:sSup>
                      <m:sSupPr>
                        <m:ctrlPr>
                          <a:rPr lang="en-US" altLang="ja-JP" sz="3200" b="0" i="1" smtClean="0">
                            <a:latin typeface="Cambria Math" panose="02040503050406030204" pitchFamily="18" charset="0"/>
                          </a:rPr>
                        </m:ctrlPr>
                      </m:sSupPr>
                      <m:e>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𝑉</m:t>
                            </m:r>
                          </m:e>
                          <m:sub>
                            <m:r>
                              <a:rPr lang="en-US" altLang="ja-JP" sz="3200" b="0" i="1" smtClean="0">
                                <a:latin typeface="Cambria Math" panose="02040503050406030204" pitchFamily="18" charset="0"/>
                              </a:rPr>
                              <m:t>01</m:t>
                            </m:r>
                          </m:sub>
                        </m:sSub>
                      </m:e>
                      <m:sup>
                        <m:r>
                          <a:rPr lang="en-US" altLang="ja-JP" sz="3200" b="0" i="1" smtClean="0">
                            <a:latin typeface="Cambria Math" panose="02040503050406030204" pitchFamily="18" charset="0"/>
                          </a:rPr>
                          <m:t>2</m:t>
                        </m:r>
                      </m:sup>
                    </m:sSup>
                    <m:r>
                      <a:rPr lang="en-US" altLang="ja-JP" sz="3200" b="0" i="1" smtClean="0">
                        <a:latin typeface="Cambria Math" panose="02040503050406030204" pitchFamily="18" charset="0"/>
                      </a:rPr>
                      <m:t> /</m:t>
                    </m:r>
                    <m:r>
                      <a:rPr lang="en-US" altLang="ja-JP" sz="3200" b="0" i="1" smtClean="0">
                        <a:latin typeface="Cambria Math" panose="02040503050406030204" pitchFamily="18" charset="0"/>
                      </a:rPr>
                      <m:t>𝑅</m:t>
                    </m:r>
                    <m:r>
                      <a:rPr lang="ja-JP" altLang="en-US" sz="3200" i="1">
                        <a:latin typeface="Cambria Math" panose="02040503050406030204" pitchFamily="18" charset="0"/>
                      </a:rPr>
                      <m:t>と</m:t>
                    </m:r>
                  </m:oMath>
                </a14:m>
                <a:r>
                  <a:rPr kumimoji="1" lang="ja-JP" altLang="en-US" sz="3200" dirty="0"/>
                  <a:t>変形できる。上式を右のグラフと比較すると、</a:t>
                </a:r>
                <a:r>
                  <a:rPr lang="ja-JP" altLang="en-US" sz="3200" dirty="0"/>
                  <a:t>測定値は正しいものとわかる。</a:t>
                </a:r>
                <a:endParaRPr kumimoji="1" lang="ja-JP" altLang="en-US" sz="3200" dirty="0"/>
              </a:p>
            </p:txBody>
          </p:sp>
        </mc:Choice>
        <mc:Fallback xmlns="">
          <p:sp>
            <p:nvSpPr>
              <p:cNvPr id="3" name="テキスト ボックス 2">
                <a:extLst>
                  <a:ext uri="{FF2B5EF4-FFF2-40B4-BE49-F238E27FC236}">
                    <a16:creationId xmlns:a16="http://schemas.microsoft.com/office/drawing/2014/main" id="{2B889EAE-C96F-A3E9-9329-B49214F3B815}"/>
                  </a:ext>
                </a:extLst>
              </p:cNvPr>
              <p:cNvSpPr txBox="1">
                <a:spLocks noRot="1" noChangeAspect="1" noMove="1" noResize="1" noEditPoints="1" noAdjustHandles="1" noChangeArrowheads="1" noChangeShapeType="1" noTextEdit="1"/>
              </p:cNvSpPr>
              <p:nvPr/>
            </p:nvSpPr>
            <p:spPr>
              <a:xfrm>
                <a:off x="7952014" y="713232"/>
                <a:ext cx="4099778" cy="3598677"/>
              </a:xfrm>
              <a:prstGeom prst="rect">
                <a:avLst/>
              </a:prstGeom>
              <a:blipFill>
                <a:blip r:embed="rId3"/>
                <a:stretch>
                  <a:fillRect l="-3715" t="-2203" b="-47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0776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DAA71CE8-E8C8-00CD-76E3-D367E2A1658B}"/>
              </a:ext>
            </a:extLst>
          </p:cNvPr>
          <p:cNvGraphicFramePr>
            <a:graphicFrameLocks/>
          </p:cNvGraphicFramePr>
          <p:nvPr/>
        </p:nvGraphicFramePr>
        <p:xfrm>
          <a:off x="585217" y="512064"/>
          <a:ext cx="7800488" cy="4573644"/>
        </p:xfrm>
        <a:graphic>
          <a:graphicData uri="http://schemas.openxmlformats.org/drawingml/2006/chart">
            <c:chart xmlns:c="http://schemas.openxmlformats.org/drawingml/2006/chart" xmlns:r="http://schemas.openxmlformats.org/officeDocument/2006/relationships" r:id="rId2"/>
          </a:graphicData>
        </a:graphic>
      </p:graphicFrame>
      <p:sp>
        <p:nvSpPr>
          <p:cNvPr id="3" name="テキスト ボックス 2">
            <a:extLst>
              <a:ext uri="{FF2B5EF4-FFF2-40B4-BE49-F238E27FC236}">
                <a16:creationId xmlns:a16="http://schemas.microsoft.com/office/drawing/2014/main" id="{83A3E0F0-E740-ED25-29B9-39D380CF4EAD}"/>
              </a:ext>
            </a:extLst>
          </p:cNvPr>
          <p:cNvSpPr txBox="1"/>
          <p:nvPr/>
        </p:nvSpPr>
        <p:spPr>
          <a:xfrm>
            <a:off x="8609744" y="1448655"/>
            <a:ext cx="3267182" cy="3539430"/>
          </a:xfrm>
          <a:prstGeom prst="rect">
            <a:avLst/>
          </a:prstGeom>
          <a:noFill/>
        </p:spPr>
        <p:txBody>
          <a:bodyPr wrap="square" rtlCol="0">
            <a:spAutoFit/>
          </a:bodyPr>
          <a:lstStyle/>
          <a:p>
            <a:r>
              <a:rPr kumimoji="1" lang="ja-JP" altLang="en-US" sz="2800" dirty="0"/>
              <a:t>グラフより、励磁電流は</a:t>
            </a:r>
            <a:r>
              <a:rPr kumimoji="1" lang="en-US" altLang="ja-JP" sz="2800" dirty="0"/>
              <a:t>1</a:t>
            </a:r>
            <a:r>
              <a:rPr kumimoji="1" lang="ja-JP" altLang="en-US" sz="2800" dirty="0"/>
              <a:t>次電圧が</a:t>
            </a:r>
            <a:r>
              <a:rPr kumimoji="1" lang="en-US" altLang="ja-JP" sz="2800" dirty="0"/>
              <a:t>100V</a:t>
            </a:r>
            <a:r>
              <a:rPr kumimoji="1" lang="ja-JP" altLang="en-US" sz="2800" dirty="0"/>
              <a:t>あたりまでは比例の関係にあるが、</a:t>
            </a:r>
            <a:r>
              <a:rPr kumimoji="1" lang="en-US" altLang="ja-JP" sz="2800" dirty="0"/>
              <a:t>100V</a:t>
            </a:r>
            <a:r>
              <a:rPr kumimoji="1" lang="ja-JP" altLang="en-US" sz="2800" dirty="0"/>
              <a:t>以上になると、比例関係がなくなったことがわかる。</a:t>
            </a:r>
          </a:p>
        </p:txBody>
      </p:sp>
    </p:spTree>
    <p:extLst>
      <p:ext uri="{BB962C8B-B14F-4D97-AF65-F5344CB8AC3E}">
        <p14:creationId xmlns:p14="http://schemas.microsoft.com/office/powerpoint/2010/main" val="172683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F9DA3AB5-3567-4561-A202-407D2E865487}"/>
              </a:ext>
            </a:extLst>
          </p:cNvPr>
          <p:cNvGraphicFramePr>
            <a:graphicFrameLocks/>
          </p:cNvGraphicFramePr>
          <p:nvPr>
            <p:extLst>
              <p:ext uri="{D42A27DB-BD31-4B8C-83A1-F6EECF244321}">
                <p14:modId xmlns:p14="http://schemas.microsoft.com/office/powerpoint/2010/main" val="2731580494"/>
              </p:ext>
            </p:extLst>
          </p:nvPr>
        </p:nvGraphicFramePr>
        <p:xfrm>
          <a:off x="71120" y="292062"/>
          <a:ext cx="7140563" cy="536686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5839E45-9000-0A64-4A7C-45008579C3B4}"/>
                  </a:ext>
                </a:extLst>
              </p:cNvPr>
              <p:cNvSpPr txBox="1"/>
              <p:nvPr/>
            </p:nvSpPr>
            <p:spPr>
              <a:xfrm>
                <a:off x="7416800" y="657546"/>
                <a:ext cx="4704080" cy="3539430"/>
              </a:xfrm>
              <a:prstGeom prst="rect">
                <a:avLst/>
              </a:prstGeom>
              <a:noFill/>
            </p:spPr>
            <p:txBody>
              <a:bodyPr wrap="square" rtlCol="0">
                <a:spAutoFit/>
              </a:bodyPr>
              <a:lstStyle/>
              <a:p>
                <a:r>
                  <a:rPr kumimoji="1" lang="ja-JP" altLang="en-US" sz="2800" dirty="0"/>
                  <a:t>無負荷力率は式（２）より、</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𝑉</m:t>
                        </m:r>
                      </m:e>
                      <m:sub>
                        <m:r>
                          <a:rPr lang="en-US" altLang="ja-JP" sz="2800" b="0" i="1" smtClean="0">
                            <a:latin typeface="Cambria Math" panose="02040503050406030204" pitchFamily="18" charset="0"/>
                          </a:rPr>
                          <m:t>01</m:t>
                        </m:r>
                      </m:sub>
                    </m:sSub>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b="0" i="1" smtClean="0">
                            <a:latin typeface="Cambria Math" panose="02040503050406030204" pitchFamily="18" charset="0"/>
                          </a:rPr>
                          <m:t>01</m:t>
                        </m:r>
                      </m:sub>
                    </m:sSub>
                  </m:oMath>
                </a14:m>
                <a:r>
                  <a:rPr kumimoji="1" lang="ja-JP" altLang="en-US" sz="2800" dirty="0"/>
                  <a:t>に反比例する。励磁電流のグラフからわかるように</a:t>
                </a:r>
                <a:r>
                  <a:rPr lang="en-US" altLang="ja-JP" sz="2800" b="0" dirty="0"/>
                  <a:t> </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b="0" i="1" smtClean="0">
                            <a:latin typeface="Cambria Math" panose="02040503050406030204" pitchFamily="18" charset="0"/>
                          </a:rPr>
                          <m:t>01</m:t>
                        </m:r>
                      </m:sub>
                    </m:sSub>
                  </m:oMath>
                </a14:m>
                <a:r>
                  <a:rPr kumimoji="1" lang="ja-JP" altLang="en-US" sz="2800" dirty="0"/>
                  <a:t>は</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𝑉</m:t>
                        </m:r>
                      </m:e>
                      <m:sub>
                        <m:r>
                          <a:rPr lang="en-US" altLang="ja-JP" sz="2800" b="0" i="1" smtClean="0">
                            <a:latin typeface="Cambria Math" panose="02040503050406030204" pitchFamily="18" charset="0"/>
                          </a:rPr>
                          <m:t>01</m:t>
                        </m:r>
                      </m:sub>
                    </m:sSub>
                    <m:r>
                      <a:rPr lang="en-US" altLang="ja-JP" sz="2800" b="0" i="1" smtClean="0">
                        <a:latin typeface="Cambria Math" panose="02040503050406030204" pitchFamily="18" charset="0"/>
                      </a:rPr>
                      <m:t>=100</m:t>
                    </m:r>
                    <m:d>
                      <m:dPr>
                        <m:begChr m:val="["/>
                        <m:endChr m:val="]"/>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𝑉</m:t>
                        </m:r>
                      </m:e>
                    </m:d>
                  </m:oMath>
                </a14:m>
                <a:r>
                  <a:rPr kumimoji="1" lang="ja-JP" altLang="en-US" sz="2800" dirty="0"/>
                  <a:t>あたりから増加の仕方が大きくなったので、無負荷力率はそれに反比例して下がっているとわかる。</a:t>
                </a:r>
              </a:p>
            </p:txBody>
          </p:sp>
        </mc:Choice>
        <mc:Fallback xmlns="">
          <p:sp>
            <p:nvSpPr>
              <p:cNvPr id="3" name="テキスト ボックス 2">
                <a:extLst>
                  <a:ext uri="{FF2B5EF4-FFF2-40B4-BE49-F238E27FC236}">
                    <a16:creationId xmlns:a16="http://schemas.microsoft.com/office/drawing/2014/main" id="{55839E45-9000-0A64-4A7C-45008579C3B4}"/>
                  </a:ext>
                </a:extLst>
              </p:cNvPr>
              <p:cNvSpPr txBox="1">
                <a:spLocks noRot="1" noChangeAspect="1" noMove="1" noResize="1" noEditPoints="1" noAdjustHandles="1" noChangeArrowheads="1" noChangeShapeType="1" noTextEdit="1"/>
              </p:cNvSpPr>
              <p:nvPr/>
            </p:nvSpPr>
            <p:spPr>
              <a:xfrm>
                <a:off x="7416800" y="657546"/>
                <a:ext cx="4704080" cy="3539430"/>
              </a:xfrm>
              <a:prstGeom prst="rect">
                <a:avLst/>
              </a:prstGeom>
              <a:blipFill>
                <a:blip r:embed="rId3"/>
                <a:stretch>
                  <a:fillRect l="-2724" t="-1724" r="-4799" b="-41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E497055-2108-D815-7BC4-20788A90498C}"/>
                  </a:ext>
                </a:extLst>
              </p:cNvPr>
              <p:cNvSpPr txBox="1"/>
              <p:nvPr/>
            </p:nvSpPr>
            <p:spPr>
              <a:xfrm>
                <a:off x="6838064" y="5823620"/>
                <a:ext cx="4704080" cy="965714"/>
              </a:xfrm>
              <a:prstGeom prst="rect">
                <a:avLst/>
              </a:prstGeom>
              <a:noFill/>
            </p:spPr>
            <p:txBody>
              <a:bodyPr wrap="square" rtlCol="0">
                <a:spAutoFit/>
              </a:bodyPr>
              <a:lstStyle/>
              <a:p>
                <a:r>
                  <a:rPr lang="ja-JP" altLang="en-US" sz="2800" b="0" dirty="0"/>
                  <a:t>式</a:t>
                </a:r>
                <a14:m>
                  <m:oMath xmlns:m="http://schemas.openxmlformats.org/officeDocument/2006/math">
                    <m:r>
                      <a:rPr lang="ja-JP" altLang="en-US" sz="2800" i="1">
                        <a:latin typeface="Cambria Math" panose="02040503050406030204" pitchFamily="18" charset="0"/>
                      </a:rPr>
                      <m:t>（</m:t>
                    </m:r>
                    <m:r>
                      <a:rPr lang="ja-JP" altLang="en-US" sz="2800" i="1" smtClean="0">
                        <a:latin typeface="Cambria Math" panose="02040503050406030204" pitchFamily="18" charset="0"/>
                      </a:rPr>
                      <m:t>２</m:t>
                    </m:r>
                    <m:r>
                      <a:rPr lang="ja-JP" altLang="en-US" sz="2800" i="1">
                        <a:latin typeface="Cambria Math" panose="02040503050406030204" pitchFamily="18" charset="0"/>
                      </a:rPr>
                      <m:t>）</m:t>
                    </m:r>
                    <m:r>
                      <a:rPr lang="en-US" altLang="ja-JP" sz="2800" i="1" smtClean="0">
                        <a:latin typeface="Cambria Math" panose="02040503050406030204" pitchFamily="18" charset="0"/>
                      </a:rPr>
                      <m:t>:</m:t>
                    </m:r>
                    <m:r>
                      <a:rPr lang="en-US" altLang="ja-JP" sz="2800" b="0" i="1" smtClean="0">
                        <a:latin typeface="Cambria Math" panose="02040503050406030204" pitchFamily="18" charset="0"/>
                      </a:rPr>
                      <m:t>𝑐𝑜𝑠</m:t>
                    </m:r>
                    <m:sSub>
                      <m:sSubPr>
                        <m:ctrlPr>
                          <a:rPr lang="en-US" altLang="ja-JP" sz="2800" b="0" i="1" smtClean="0">
                            <a:latin typeface="Cambria Math" panose="02040503050406030204" pitchFamily="18" charset="0"/>
                          </a:rPr>
                        </m:ctrlPr>
                      </m:sSubPr>
                      <m:e>
                        <m:r>
                          <a:rPr lang="ja-JP" altLang="en-US" sz="2800" b="0" i="1" smtClean="0">
                            <a:latin typeface="Cambria Math" panose="02040503050406030204" pitchFamily="18" charset="0"/>
                          </a:rPr>
                          <m:t>𝜑</m:t>
                        </m:r>
                      </m:e>
                      <m:sub>
                        <m:r>
                          <a:rPr lang="en-US" altLang="ja-JP" sz="2800" b="0" i="1" smtClean="0">
                            <a:latin typeface="Cambria Math" panose="02040503050406030204" pitchFamily="18" charset="0"/>
                          </a:rPr>
                          <m:t>0</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𝑃</m:t>
                        </m:r>
                      </m:e>
                      <m:sub>
                        <m:r>
                          <a:rPr lang="en-US" altLang="ja-JP" sz="2800" b="0" i="1" smtClean="0">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𝑉</m:t>
                        </m:r>
                      </m:e>
                      <m:sub>
                        <m:r>
                          <a:rPr lang="en-US" altLang="ja-JP" sz="2800" b="0" i="1" smtClean="0">
                            <a:latin typeface="Cambria Math" panose="02040503050406030204" pitchFamily="18" charset="0"/>
                          </a:rPr>
                          <m:t>01</m:t>
                        </m:r>
                      </m:sub>
                    </m:sSub>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b="0" i="1" smtClean="0">
                            <a:latin typeface="Cambria Math" panose="02040503050406030204" pitchFamily="18" charset="0"/>
                          </a:rPr>
                          <m:t>01</m:t>
                        </m:r>
                      </m:sub>
                    </m:sSub>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×100</m:t>
                    </m:r>
                    <m:d>
                      <m:dPr>
                        <m:begChr m:val="["/>
                        <m:endChr m:val="]"/>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m:t>
                        </m:r>
                      </m:e>
                    </m:d>
                  </m:oMath>
                </a14:m>
                <a:endParaRPr kumimoji="1" lang="ja-JP" altLang="en-US" sz="2800" dirty="0"/>
              </a:p>
            </p:txBody>
          </p:sp>
        </mc:Choice>
        <mc:Fallback xmlns="">
          <p:sp>
            <p:nvSpPr>
              <p:cNvPr id="4" name="テキスト ボックス 3">
                <a:extLst>
                  <a:ext uri="{FF2B5EF4-FFF2-40B4-BE49-F238E27FC236}">
                    <a16:creationId xmlns:a16="http://schemas.microsoft.com/office/drawing/2014/main" id="{7E497055-2108-D815-7BC4-20788A90498C}"/>
                  </a:ext>
                </a:extLst>
              </p:cNvPr>
              <p:cNvSpPr txBox="1">
                <a:spLocks noRot="1" noChangeAspect="1" noMove="1" noResize="1" noEditPoints="1" noAdjustHandles="1" noChangeArrowheads="1" noChangeShapeType="1" noTextEdit="1"/>
              </p:cNvSpPr>
              <p:nvPr/>
            </p:nvSpPr>
            <p:spPr>
              <a:xfrm>
                <a:off x="6838064" y="5823620"/>
                <a:ext cx="4704080" cy="965714"/>
              </a:xfrm>
              <a:prstGeom prst="rect">
                <a:avLst/>
              </a:prstGeom>
              <a:blipFill>
                <a:blip r:embed="rId4"/>
                <a:stretch>
                  <a:fillRect l="-2724" t="-440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7518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736024-9B4A-2170-8DCD-3F5EAF747145}"/>
              </a:ext>
            </a:extLst>
          </p:cNvPr>
          <p:cNvSpPr>
            <a:spLocks noGrp="1"/>
          </p:cNvSpPr>
          <p:nvPr>
            <p:ph type="title"/>
          </p:nvPr>
        </p:nvSpPr>
        <p:spPr>
          <a:xfrm>
            <a:off x="838200" y="365125"/>
            <a:ext cx="10515600" cy="739775"/>
          </a:xfrm>
        </p:spPr>
        <p:txBody>
          <a:bodyPr/>
          <a:lstStyle/>
          <a:p>
            <a:r>
              <a:rPr lang="ja-JP" altLang="en-US" dirty="0"/>
              <a:t>実験</a:t>
            </a:r>
            <a:r>
              <a:rPr lang="en-US" altLang="ja-JP" dirty="0"/>
              <a:t>1.4</a:t>
            </a:r>
            <a:r>
              <a:rPr lang="ja-JP" altLang="en-US" dirty="0"/>
              <a:t>　短絡試験</a:t>
            </a:r>
          </a:p>
        </p:txBody>
      </p:sp>
      <p:sp>
        <p:nvSpPr>
          <p:cNvPr id="3" name="コンテンツ プレースホルダー 2">
            <a:extLst>
              <a:ext uri="{FF2B5EF4-FFF2-40B4-BE49-F238E27FC236}">
                <a16:creationId xmlns:a16="http://schemas.microsoft.com/office/drawing/2014/main" id="{24CCAE1C-7A53-7A8D-D0B0-99D52205643F}"/>
              </a:ext>
            </a:extLst>
          </p:cNvPr>
          <p:cNvSpPr>
            <a:spLocks noGrp="1"/>
          </p:cNvSpPr>
          <p:nvPr>
            <p:ph idx="1"/>
          </p:nvPr>
        </p:nvSpPr>
        <p:spPr>
          <a:xfrm>
            <a:off x="838200" y="1104900"/>
            <a:ext cx="10515600" cy="879475"/>
          </a:xfrm>
        </p:spPr>
        <p:txBody>
          <a:bodyPr/>
          <a:lstStyle/>
          <a:p>
            <a:r>
              <a:rPr lang="ja-JP" altLang="en-US" dirty="0"/>
              <a:t>変圧器の銅損を測定し、合インピーダンス、実効抵抗、実効リアクタンス等を求める。</a:t>
            </a:r>
          </a:p>
        </p:txBody>
      </p:sp>
      <p:pic>
        <p:nvPicPr>
          <p:cNvPr id="4" name="図 3" descr="ダイアグラム&#10;&#10;自動的に生成された説明">
            <a:extLst>
              <a:ext uri="{FF2B5EF4-FFF2-40B4-BE49-F238E27FC236}">
                <a16:creationId xmlns:a16="http://schemas.microsoft.com/office/drawing/2014/main" id="{4946350A-61FE-9194-093E-E55A8F69F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05" y="2384031"/>
            <a:ext cx="10680795" cy="3385682"/>
          </a:xfrm>
          <a:prstGeom prst="rect">
            <a:avLst/>
          </a:prstGeom>
        </p:spPr>
      </p:pic>
    </p:spTree>
    <p:extLst>
      <p:ext uri="{BB962C8B-B14F-4D97-AF65-F5344CB8AC3E}">
        <p14:creationId xmlns:p14="http://schemas.microsoft.com/office/powerpoint/2010/main" val="4601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EC8B94F4-DD43-8A9D-4D40-D0EF2615855C}"/>
              </a:ext>
            </a:extLst>
          </p:cNvPr>
          <p:cNvGraphicFramePr>
            <a:graphicFrameLocks noGrp="1" noChangeAspect="1"/>
          </p:cNvGraphicFramePr>
          <p:nvPr>
            <p:ph idx="1"/>
            <p:extLst>
              <p:ext uri="{D42A27DB-BD31-4B8C-83A1-F6EECF244321}">
                <p14:modId xmlns:p14="http://schemas.microsoft.com/office/powerpoint/2010/main" val="2667576829"/>
              </p:ext>
            </p:extLst>
          </p:nvPr>
        </p:nvGraphicFramePr>
        <p:xfrm>
          <a:off x="513348" y="1176253"/>
          <a:ext cx="7596202" cy="5513625"/>
        </p:xfrm>
        <a:graphic>
          <a:graphicData uri="http://schemas.openxmlformats.org/presentationml/2006/ole">
            <mc:AlternateContent xmlns:mc="http://schemas.openxmlformats.org/markup-compatibility/2006">
              <mc:Choice xmlns:v="urn:schemas-microsoft-com:vml" Requires="v">
                <p:oleObj name="Worksheet" r:id="rId2" imgW="3822648" imgH="2774788" progId="Excel.Sheet.12">
                  <p:embed/>
                </p:oleObj>
              </mc:Choice>
              <mc:Fallback>
                <p:oleObj name="Worksheet" r:id="rId2" imgW="3822648" imgH="2774788" progId="Excel.Sheet.12">
                  <p:embed/>
                  <p:pic>
                    <p:nvPicPr>
                      <p:cNvPr id="4" name="コンテンツ プレースホルダー 3">
                        <a:extLst>
                          <a:ext uri="{FF2B5EF4-FFF2-40B4-BE49-F238E27FC236}">
                            <a16:creationId xmlns:a16="http://schemas.microsoft.com/office/drawing/2014/main" id="{EC8B94F4-DD43-8A9D-4D40-D0EF2615855C}"/>
                          </a:ext>
                        </a:extLst>
                      </p:cNvPr>
                      <p:cNvPicPr/>
                      <p:nvPr/>
                    </p:nvPicPr>
                    <p:blipFill>
                      <a:blip r:embed="rId3"/>
                      <a:stretch>
                        <a:fillRect/>
                      </a:stretch>
                    </p:blipFill>
                    <p:spPr>
                      <a:xfrm>
                        <a:off x="513348" y="1176253"/>
                        <a:ext cx="7596202" cy="5513625"/>
                      </a:xfrm>
                      <a:prstGeom prst="rect">
                        <a:avLst/>
                      </a:prstGeom>
                    </p:spPr>
                  </p:pic>
                </p:oleObj>
              </mc:Fallback>
            </mc:AlternateContent>
          </a:graphicData>
        </a:graphic>
      </p:graphicFrame>
      <p:sp>
        <p:nvSpPr>
          <p:cNvPr id="5" name="テキスト ボックス 4">
            <a:extLst>
              <a:ext uri="{FF2B5EF4-FFF2-40B4-BE49-F238E27FC236}">
                <a16:creationId xmlns:a16="http://schemas.microsoft.com/office/drawing/2014/main" id="{757328A6-625F-164C-9E43-51B2CA346E7E}"/>
              </a:ext>
            </a:extLst>
          </p:cNvPr>
          <p:cNvSpPr txBox="1"/>
          <p:nvPr/>
        </p:nvSpPr>
        <p:spPr>
          <a:xfrm>
            <a:off x="513347" y="240632"/>
            <a:ext cx="6144127" cy="770021"/>
          </a:xfrm>
          <a:prstGeom prst="rect">
            <a:avLst/>
          </a:prstGeom>
          <a:noFill/>
        </p:spPr>
        <p:txBody>
          <a:bodyPr wrap="square" rtlCol="0">
            <a:spAutoFit/>
          </a:bodyPr>
          <a:lstStyle/>
          <a:p>
            <a:endParaRPr kumimoji="1" lang="ja-JP" altLang="en-US" dirty="0"/>
          </a:p>
        </p:txBody>
      </p:sp>
      <p:sp>
        <p:nvSpPr>
          <p:cNvPr id="6" name="テキスト ボックス 5">
            <a:extLst>
              <a:ext uri="{FF2B5EF4-FFF2-40B4-BE49-F238E27FC236}">
                <a16:creationId xmlns:a16="http://schemas.microsoft.com/office/drawing/2014/main" id="{220BD4E6-0A27-DCE3-025E-1621179DEC4C}"/>
              </a:ext>
            </a:extLst>
          </p:cNvPr>
          <p:cNvSpPr txBox="1"/>
          <p:nvPr/>
        </p:nvSpPr>
        <p:spPr>
          <a:xfrm>
            <a:off x="513347" y="433137"/>
            <a:ext cx="5920624" cy="523220"/>
          </a:xfrm>
          <a:prstGeom prst="rect">
            <a:avLst/>
          </a:prstGeom>
          <a:noFill/>
        </p:spPr>
        <p:txBody>
          <a:bodyPr wrap="square" rtlCol="0">
            <a:spAutoFit/>
          </a:bodyPr>
          <a:lstStyle/>
          <a:p>
            <a:r>
              <a:rPr kumimoji="1" lang="ja-JP" altLang="en-US" sz="2800" dirty="0"/>
              <a:t>実験</a:t>
            </a:r>
            <a:r>
              <a:rPr kumimoji="1" lang="en-US" altLang="ja-JP" sz="2800" dirty="0"/>
              <a:t>1.4</a:t>
            </a:r>
            <a:r>
              <a:rPr kumimoji="1" lang="ja-JP" altLang="en-US" sz="2800" dirty="0"/>
              <a:t>の測定結果を以下に示す。</a:t>
            </a:r>
          </a:p>
        </p:txBody>
      </p:sp>
    </p:spTree>
    <p:extLst>
      <p:ext uri="{BB962C8B-B14F-4D97-AF65-F5344CB8AC3E}">
        <p14:creationId xmlns:p14="http://schemas.microsoft.com/office/powerpoint/2010/main" val="1269802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2C882257-C670-40A9-901B-6FED2D6D7EE7}"/>
              </a:ext>
            </a:extLst>
          </p:cNvPr>
          <p:cNvGraphicFramePr>
            <a:graphicFrameLocks/>
          </p:cNvGraphicFramePr>
          <p:nvPr/>
        </p:nvGraphicFramePr>
        <p:xfrm>
          <a:off x="245659" y="1009934"/>
          <a:ext cx="8256895" cy="5745708"/>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B5FC92C-798E-C776-396D-A8ABE477995C}"/>
                  </a:ext>
                </a:extLst>
              </p:cNvPr>
              <p:cNvSpPr txBox="1"/>
              <p:nvPr/>
            </p:nvSpPr>
            <p:spPr>
              <a:xfrm>
                <a:off x="846162" y="313900"/>
                <a:ext cx="7656392" cy="523220"/>
              </a:xfrm>
              <a:prstGeom prst="rect">
                <a:avLst/>
              </a:prstGeom>
              <a:noFill/>
            </p:spPr>
            <p:txBody>
              <a:bodyPr wrap="square" rtlCol="0">
                <a:spAutoFit/>
              </a:bodyPr>
              <a:lstStyle/>
              <a:p>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𝑐</m:t>
                        </m:r>
                      </m:sub>
                    </m:sSub>
                  </m:oMath>
                </a14:m>
                <a:r>
                  <a:rPr kumimoji="1" lang="ja-JP" altLang="en-US" sz="2800" dirty="0"/>
                  <a:t>グラフを以下に示す。</a:t>
                </a:r>
              </a:p>
            </p:txBody>
          </p:sp>
        </mc:Choice>
        <mc:Fallback xmlns="">
          <p:sp>
            <p:nvSpPr>
              <p:cNvPr id="5" name="テキスト ボックス 4">
                <a:extLst>
                  <a:ext uri="{FF2B5EF4-FFF2-40B4-BE49-F238E27FC236}">
                    <a16:creationId xmlns:a16="http://schemas.microsoft.com/office/drawing/2014/main" id="{2B5FC92C-798E-C776-396D-A8ABE477995C}"/>
                  </a:ext>
                </a:extLst>
              </p:cNvPr>
              <p:cNvSpPr txBox="1">
                <a:spLocks noRot="1" noChangeAspect="1" noMove="1" noResize="1" noEditPoints="1" noAdjustHandles="1" noChangeArrowheads="1" noChangeShapeType="1" noTextEdit="1"/>
              </p:cNvSpPr>
              <p:nvPr/>
            </p:nvSpPr>
            <p:spPr>
              <a:xfrm>
                <a:off x="846162" y="313900"/>
                <a:ext cx="7656392" cy="523220"/>
              </a:xfrm>
              <a:prstGeom prst="rect">
                <a:avLst/>
              </a:prstGeom>
              <a:blipFill>
                <a:blip r:embed="rId3"/>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B86C89C-CD5F-FBD9-B245-C36225853336}"/>
                  </a:ext>
                </a:extLst>
              </p:cNvPr>
              <p:cNvSpPr txBox="1"/>
              <p:nvPr/>
            </p:nvSpPr>
            <p:spPr>
              <a:xfrm>
                <a:off x="8502554" y="1255594"/>
                <a:ext cx="3439237" cy="3091359"/>
              </a:xfrm>
              <a:prstGeom prst="rect">
                <a:avLst/>
              </a:prstGeom>
              <a:noFill/>
            </p:spPr>
            <p:txBody>
              <a:bodyPr wrap="square" rtlCol="0">
                <a:spAutoFit/>
              </a:bodyPr>
              <a:lstStyle/>
              <a:p>
                <a14:m>
                  <m:oMath xmlns:m="http://schemas.openxmlformats.org/officeDocument/2006/math">
                    <m:r>
                      <a:rPr lang="ja-JP" altLang="en-US" sz="2400" i="1" smtClean="0">
                        <a:latin typeface="Cambria Math" panose="02040503050406030204" pitchFamily="18" charset="0"/>
                      </a:rPr>
                      <m:t>銅損</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kumimoji="1" lang="en-US" altLang="ja-JP" sz="2400" b="0" i="1" smtClean="0">
                            <a:latin typeface="Cambria Math" panose="02040503050406030204" pitchFamily="18" charset="0"/>
                          </a:rPr>
                          <m:t>𝑐</m:t>
                        </m:r>
                      </m:sub>
                    </m:sSub>
                    <m:r>
                      <a:rPr lang="ja-JP" altLang="en-US" sz="2400" i="1">
                        <a:latin typeface="Cambria Math" panose="02040503050406030204" pitchFamily="18" charset="0"/>
                      </a:rPr>
                      <m:t>は、</m:t>
                    </m:r>
                  </m:oMath>
                </a14:m>
                <a:r>
                  <a:rPr kumimoji="1" lang="ja-JP" altLang="en-US" sz="2400" dirty="0"/>
                  <a:t>式</a:t>
                </a:r>
                <a:r>
                  <a:rPr kumimoji="1" lang="en-US" altLang="ja-JP" sz="2400" dirty="0"/>
                  <a:t>(</a:t>
                </a:r>
                <a:r>
                  <a:rPr kumimoji="1" lang="ja-JP" altLang="en-US" sz="2400" dirty="0"/>
                  <a:t>６</a:t>
                </a:r>
                <a:r>
                  <a:rPr kumimoji="1" lang="en-US" altLang="ja-JP" sz="2400" dirty="0"/>
                  <a:t>)</a:t>
                </a:r>
                <a:r>
                  <a:rPr lang="ja-JP" altLang="en-US" sz="2400" dirty="0"/>
                  <a:t>および、</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𝑊</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𝑅</m:t>
                    </m:r>
                    <m:sSup>
                      <m:sSupPr>
                        <m:ctrlPr>
                          <a:rPr kumimoji="1" lang="en-US" altLang="ja-JP" sz="2400" b="0" i="1" smtClean="0">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𝑠</m:t>
                            </m:r>
                            <m:r>
                              <a:rPr lang="en-US" altLang="ja-JP" sz="2400" i="1">
                                <a:latin typeface="Cambria Math" panose="02040503050406030204" pitchFamily="18" charset="0"/>
                              </a:rPr>
                              <m:t>1</m:t>
                            </m:r>
                          </m:sub>
                        </m:sSub>
                      </m:e>
                      <m:sup>
                        <m:r>
                          <a:rPr kumimoji="1" lang="en-US" altLang="ja-JP" sz="2400" b="0" i="1" smtClean="0">
                            <a:latin typeface="Cambria Math" panose="02040503050406030204" pitchFamily="18" charset="0"/>
                          </a:rPr>
                          <m:t>2</m:t>
                        </m:r>
                      </m:sup>
                    </m:sSup>
                    <m:r>
                      <a:rPr lang="ja-JP" altLang="en-US" sz="2400" i="1">
                        <a:latin typeface="Cambria Math" panose="02040503050406030204" pitchFamily="18" charset="0"/>
                      </a:rPr>
                      <m:t>である</m:t>
                    </m:r>
                    <m:r>
                      <a:rPr lang="ja-JP" altLang="en-US" sz="2400" i="1" smtClean="0">
                        <a:latin typeface="Cambria Math" panose="02040503050406030204" pitchFamily="18" charset="0"/>
                      </a:rPr>
                      <m:t>ことから</m:t>
                    </m:r>
                    <m:r>
                      <a:rPr lang="ja-JP" altLang="en-US" sz="2400" i="1">
                        <a:latin typeface="Cambria Math" panose="02040503050406030204" pitchFamily="18" charset="0"/>
                      </a:rPr>
                      <m:t>、</m:t>
                    </m:r>
                  </m:oMath>
                </a14:m>
                <a:endParaRPr kumimoji="1" lang="en-US" altLang="ja-JP" sz="2400" dirty="0"/>
              </a:p>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kumimoji="1" lang="en-US" altLang="ja-JP" sz="2400" b="0" i="1" smtClean="0">
                            <a:latin typeface="Cambria Math" panose="02040503050406030204" pitchFamily="18" charset="0"/>
                          </a:rPr>
                          <m:t>𝑐</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𝛼</m:t>
                        </m:r>
                      </m:e>
                      <m:sub>
                        <m:r>
                          <a:rPr kumimoji="1" lang="en-US" altLang="ja-JP" sz="2400" b="0" i="1" smtClean="0">
                            <a:latin typeface="Cambria Math" panose="02040503050406030204" pitchFamily="18" charset="0"/>
                          </a:rPr>
                          <m:t>𝑠</m:t>
                        </m:r>
                      </m:sub>
                    </m:sSub>
                  </m:oMath>
                </a14:m>
                <a:r>
                  <a:rPr lang="en-US" altLang="ja-JP" sz="2400" dirty="0"/>
                  <a:t> </a:t>
                </a:r>
                <a14:m>
                  <m:oMath xmlns:m="http://schemas.openxmlformats.org/officeDocument/2006/math">
                    <m:r>
                      <a:rPr lang="en-US" altLang="ja-JP" sz="2400" i="1">
                        <a:latin typeface="Cambria Math" panose="02040503050406030204" pitchFamily="18" charset="0"/>
                      </a:rPr>
                      <m:t>𝑅</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𝑠</m:t>
                            </m:r>
                            <m:r>
                              <a:rPr lang="en-US" altLang="ja-JP" sz="2400" i="1">
                                <a:latin typeface="Cambria Math" panose="02040503050406030204" pitchFamily="18" charset="0"/>
                              </a:rPr>
                              <m:t>1</m:t>
                            </m:r>
                          </m:sub>
                        </m:sSub>
                      </m:e>
                      <m:sup>
                        <m:r>
                          <a:rPr lang="en-US" altLang="ja-JP" sz="2400" i="1">
                            <a:latin typeface="Cambria Math" panose="02040503050406030204" pitchFamily="18" charset="0"/>
                          </a:rPr>
                          <m:t>2</m:t>
                        </m:r>
                      </m:sup>
                    </m:sSup>
                    <m:r>
                      <a:rPr lang="ja-JP" altLang="en-US" sz="2400" i="1" smtClean="0">
                        <a:latin typeface="Cambria Math" panose="02040503050406030204" pitchFamily="18" charset="0"/>
                      </a:rPr>
                      <m:t>と</m:t>
                    </m:r>
                  </m:oMath>
                </a14:m>
                <a:r>
                  <a:rPr kumimoji="1" lang="ja-JP" altLang="en-US" sz="2400" dirty="0"/>
                  <a:t>表すことができる。よって、グラフのような二次関数を描く結果になったと考えられる。</a:t>
                </a:r>
                <a:endParaRPr kumimoji="1" lang="en-US" altLang="ja-JP" sz="2400" dirty="0"/>
              </a:p>
            </p:txBody>
          </p:sp>
        </mc:Choice>
        <mc:Fallback xmlns="">
          <p:sp>
            <p:nvSpPr>
              <p:cNvPr id="7" name="テキスト ボックス 6">
                <a:extLst>
                  <a:ext uri="{FF2B5EF4-FFF2-40B4-BE49-F238E27FC236}">
                    <a16:creationId xmlns:a16="http://schemas.microsoft.com/office/drawing/2014/main" id="{0B86C89C-CD5F-FBD9-B245-C36225853336}"/>
                  </a:ext>
                </a:extLst>
              </p:cNvPr>
              <p:cNvSpPr txBox="1">
                <a:spLocks noRot="1" noChangeAspect="1" noMove="1" noResize="1" noEditPoints="1" noAdjustHandles="1" noChangeArrowheads="1" noChangeShapeType="1" noTextEdit="1"/>
              </p:cNvSpPr>
              <p:nvPr/>
            </p:nvSpPr>
            <p:spPr>
              <a:xfrm>
                <a:off x="8502554" y="1255594"/>
                <a:ext cx="3439237" cy="3091359"/>
              </a:xfrm>
              <a:prstGeom prst="rect">
                <a:avLst/>
              </a:prstGeom>
              <a:blipFill>
                <a:blip r:embed="rId4"/>
                <a:stretch>
                  <a:fillRect l="-2837" t="-1578" r="-11702" b="-35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66843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AB368C7F-FAC1-4440-A304-D81C6D32F42B}"/>
              </a:ext>
            </a:extLst>
          </p:cNvPr>
          <p:cNvGraphicFramePr>
            <a:graphicFrameLocks/>
          </p:cNvGraphicFramePr>
          <p:nvPr/>
        </p:nvGraphicFramePr>
        <p:xfrm>
          <a:off x="138546" y="651134"/>
          <a:ext cx="8349671" cy="5588000"/>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1A882C33-9724-12F9-ACCB-2A6FD7D4C7E3}"/>
                  </a:ext>
                </a:extLst>
              </p:cNvPr>
              <p:cNvSpPr txBox="1"/>
              <p:nvPr/>
            </p:nvSpPr>
            <p:spPr>
              <a:xfrm>
                <a:off x="355603" y="189469"/>
                <a:ext cx="4207161" cy="461665"/>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𝑠</m:t>
                        </m:r>
                        <m:r>
                          <a:rPr lang="en-US" altLang="ja-JP" sz="2400" b="0" i="1" smtClean="0">
                            <a:latin typeface="Cambria Math" panose="02040503050406030204" pitchFamily="18" charset="0"/>
                          </a:rPr>
                          <m:t>1</m:t>
                        </m:r>
                      </m:sub>
                    </m:sSub>
                  </m:oMath>
                </a14:m>
                <a:r>
                  <a:rPr kumimoji="1" lang="ja-JP" altLang="en-US" sz="2400" dirty="0"/>
                  <a:t>グラフを以下に示す。</a:t>
                </a:r>
              </a:p>
            </p:txBody>
          </p:sp>
        </mc:Choice>
        <mc:Fallback xmlns="">
          <p:sp>
            <p:nvSpPr>
              <p:cNvPr id="3" name="テキスト ボックス 2">
                <a:extLst>
                  <a:ext uri="{FF2B5EF4-FFF2-40B4-BE49-F238E27FC236}">
                    <a16:creationId xmlns:a16="http://schemas.microsoft.com/office/drawing/2014/main" id="{1A882C33-9724-12F9-ACCB-2A6FD7D4C7E3}"/>
                  </a:ext>
                </a:extLst>
              </p:cNvPr>
              <p:cNvSpPr txBox="1">
                <a:spLocks noRot="1" noChangeAspect="1" noMove="1" noResize="1" noEditPoints="1" noAdjustHandles="1" noChangeArrowheads="1" noChangeShapeType="1" noTextEdit="1"/>
              </p:cNvSpPr>
              <p:nvPr/>
            </p:nvSpPr>
            <p:spPr>
              <a:xfrm>
                <a:off x="355603" y="189469"/>
                <a:ext cx="4207161" cy="461665"/>
              </a:xfrm>
              <a:prstGeom prst="rect">
                <a:avLst/>
              </a:prstGeom>
              <a:blipFill>
                <a:blip r:embed="rId3"/>
                <a:stretch>
                  <a:fillRect l="-290" t="-10526" r="-9565" b="-2894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BBCCF9EA-9A24-FCA4-8585-4EAAFA855409}"/>
              </a:ext>
            </a:extLst>
          </p:cNvPr>
          <p:cNvSpPr txBox="1"/>
          <p:nvPr/>
        </p:nvSpPr>
        <p:spPr>
          <a:xfrm>
            <a:off x="8488218" y="905164"/>
            <a:ext cx="3482110" cy="2308324"/>
          </a:xfrm>
          <a:prstGeom prst="rect">
            <a:avLst/>
          </a:prstGeom>
          <a:noFill/>
        </p:spPr>
        <p:txBody>
          <a:bodyPr wrap="square" rtlCol="0">
            <a:spAutoFit/>
          </a:bodyPr>
          <a:lstStyle/>
          <a:p>
            <a:r>
              <a:rPr kumimoji="1" lang="ja-JP" altLang="en-US" sz="2400" dirty="0"/>
              <a:t>グラフより、</a:t>
            </a:r>
            <a:r>
              <a:rPr kumimoji="1" lang="en-US" altLang="ja-JP" sz="2400" dirty="0"/>
              <a:t>1</a:t>
            </a:r>
            <a:r>
              <a:rPr kumimoji="1" lang="ja-JP" altLang="en-US" sz="2400" dirty="0"/>
              <a:t>次側電流と</a:t>
            </a:r>
            <a:r>
              <a:rPr kumimoji="1" lang="en-US" altLang="ja-JP" sz="2400" dirty="0"/>
              <a:t>2</a:t>
            </a:r>
            <a:r>
              <a:rPr kumimoji="1" lang="ja-JP" altLang="en-US" sz="2400" dirty="0"/>
              <a:t>次側電流の間には比例の関係があると考えられる。（変圧比１より）</a:t>
            </a:r>
          </a:p>
          <a:p>
            <a:endParaRPr kumimoji="1" lang="en-US" altLang="ja-JP" sz="2400" dirty="0"/>
          </a:p>
        </p:txBody>
      </p:sp>
    </p:spTree>
    <p:extLst>
      <p:ext uri="{BB962C8B-B14F-4D97-AF65-F5344CB8AC3E}">
        <p14:creationId xmlns:p14="http://schemas.microsoft.com/office/powerpoint/2010/main" val="3949586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4F336DD4-8233-7357-CE5E-2081BBA30888}"/>
              </a:ext>
            </a:extLst>
          </p:cNvPr>
          <p:cNvGraphicFramePr>
            <a:graphicFrameLocks/>
          </p:cNvGraphicFramePr>
          <p:nvPr/>
        </p:nvGraphicFramePr>
        <p:xfrm>
          <a:off x="212437" y="803564"/>
          <a:ext cx="7620000" cy="5948217"/>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9A71C7E-EDAB-7D2D-6467-67151C159C53}"/>
                  </a:ext>
                </a:extLst>
              </p:cNvPr>
              <p:cNvSpPr txBox="1"/>
              <p:nvPr/>
            </p:nvSpPr>
            <p:spPr>
              <a:xfrm>
                <a:off x="212437" y="106219"/>
                <a:ext cx="6096000" cy="461665"/>
              </a:xfrm>
              <a:prstGeom prst="rect">
                <a:avLst/>
              </a:prstGeom>
              <a:noFill/>
            </p:spPr>
            <p:txBody>
              <a:bodyPr wrap="square">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𝑠</m:t>
                        </m:r>
                        <m:r>
                          <a:rPr lang="en-US" altLang="ja-JP" sz="2400" b="0" i="1" smtClean="0">
                            <a:latin typeface="Cambria Math" panose="02040503050406030204" pitchFamily="18" charset="0"/>
                          </a:rPr>
                          <m:t>1</m:t>
                        </m:r>
                      </m:sub>
                    </m:sSub>
                  </m:oMath>
                </a14:m>
                <a:r>
                  <a:rPr kumimoji="1" lang="ja-JP" altLang="en-US" sz="2400" dirty="0"/>
                  <a:t>グラフを以下に示す。</a:t>
                </a:r>
                <a:endParaRPr lang="ja-JP" altLang="en-US" sz="2400" dirty="0"/>
              </a:p>
            </p:txBody>
          </p:sp>
        </mc:Choice>
        <mc:Fallback xmlns="">
          <p:sp>
            <p:nvSpPr>
              <p:cNvPr id="4" name="テキスト ボックス 3">
                <a:extLst>
                  <a:ext uri="{FF2B5EF4-FFF2-40B4-BE49-F238E27FC236}">
                    <a16:creationId xmlns:a16="http://schemas.microsoft.com/office/drawing/2014/main" id="{69A71C7E-EDAB-7D2D-6467-67151C159C53}"/>
                  </a:ext>
                </a:extLst>
              </p:cNvPr>
              <p:cNvSpPr txBox="1">
                <a:spLocks noRot="1" noChangeAspect="1" noMove="1" noResize="1" noEditPoints="1" noAdjustHandles="1" noChangeArrowheads="1" noChangeShapeType="1" noTextEdit="1"/>
              </p:cNvSpPr>
              <p:nvPr/>
            </p:nvSpPr>
            <p:spPr>
              <a:xfrm>
                <a:off x="212437" y="106219"/>
                <a:ext cx="6096000" cy="461665"/>
              </a:xfrm>
              <a:prstGeom prst="rect">
                <a:avLst/>
              </a:prstGeom>
              <a:blipFill>
                <a:blip r:embed="rId3"/>
                <a:stretch>
                  <a:fillRect l="-300" t="-1052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1ADF1D6-398B-C426-FAD7-E97FC12394F7}"/>
                  </a:ext>
                </a:extLst>
              </p:cNvPr>
              <p:cNvSpPr txBox="1"/>
              <p:nvPr/>
            </p:nvSpPr>
            <p:spPr>
              <a:xfrm>
                <a:off x="7749309" y="1094569"/>
                <a:ext cx="4230254" cy="1938992"/>
              </a:xfrm>
              <a:prstGeom prst="rect">
                <a:avLst/>
              </a:prstGeom>
              <a:noFill/>
            </p:spPr>
            <p:txBody>
              <a:bodyPr wrap="square">
                <a:spAutoFit/>
              </a:bodyPr>
              <a:lstStyle/>
              <a:p>
                <a:r>
                  <a:rPr lang="ja-JP" altLang="en-US" sz="2400" dirty="0"/>
                  <a:t>グラフより、</a:t>
                </a:r>
                <a:r>
                  <a:rPr kumimoji="1" lang="en-US" altLang="ja-JP" sz="2400" dirty="0"/>
                  <a: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𝑠</m:t>
                        </m:r>
                        <m:r>
                          <a:rPr lang="en-US" altLang="ja-JP" sz="2400" b="0" i="1" smtClean="0">
                            <a:latin typeface="Cambria Math" panose="02040503050406030204" pitchFamily="18" charset="0"/>
                          </a:rPr>
                          <m:t>1</m:t>
                        </m:r>
                      </m:sub>
                    </m:sSub>
                    <m:r>
                      <a:rPr lang="ja-JP" altLang="en-US" sz="2400" i="1">
                        <a:latin typeface="Cambria Math" panose="02040503050406030204" pitchFamily="18" charset="0"/>
                      </a:rPr>
                      <m:t>の</m:t>
                    </m:r>
                  </m:oMath>
                </a14:m>
                <a:r>
                  <a:rPr lang="ja-JP" altLang="en-US" sz="2400" dirty="0"/>
                  <a:t>間には比例の関係があると考えられる。この結果は実験</a:t>
                </a:r>
                <a:r>
                  <a:rPr lang="en-US" altLang="ja-JP" sz="2400" dirty="0"/>
                  <a:t>1.2</a:t>
                </a:r>
                <a:r>
                  <a:rPr lang="ja-JP" altLang="en-US" sz="2400" dirty="0"/>
                  <a:t>の変圧比の結果を基に考えると正しいという事がわかる</a:t>
                </a:r>
              </a:p>
            </p:txBody>
          </p:sp>
        </mc:Choice>
        <mc:Fallback xmlns="">
          <p:sp>
            <p:nvSpPr>
              <p:cNvPr id="6" name="テキスト ボックス 5">
                <a:extLst>
                  <a:ext uri="{FF2B5EF4-FFF2-40B4-BE49-F238E27FC236}">
                    <a16:creationId xmlns:a16="http://schemas.microsoft.com/office/drawing/2014/main" id="{41ADF1D6-398B-C426-FAD7-E97FC12394F7}"/>
                  </a:ext>
                </a:extLst>
              </p:cNvPr>
              <p:cNvSpPr txBox="1">
                <a:spLocks noRot="1" noChangeAspect="1" noMove="1" noResize="1" noEditPoints="1" noAdjustHandles="1" noChangeArrowheads="1" noChangeShapeType="1" noTextEdit="1"/>
              </p:cNvSpPr>
              <p:nvPr/>
            </p:nvSpPr>
            <p:spPr>
              <a:xfrm>
                <a:off x="7749309" y="1094569"/>
                <a:ext cx="4230254" cy="1938992"/>
              </a:xfrm>
              <a:prstGeom prst="rect">
                <a:avLst/>
              </a:prstGeom>
              <a:blipFill>
                <a:blip r:embed="rId4"/>
                <a:stretch>
                  <a:fillRect l="-2161" t="-2516" r="-288" b="-6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380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9CD731-44A0-9D46-2FA5-B6CEF29FBC34}"/>
              </a:ext>
            </a:extLst>
          </p:cNvPr>
          <p:cNvSpPr>
            <a:spLocks noGrp="1"/>
          </p:cNvSpPr>
          <p:nvPr>
            <p:ph type="title"/>
          </p:nvPr>
        </p:nvSpPr>
        <p:spPr/>
        <p:txBody>
          <a:bodyPr/>
          <a:lstStyle/>
          <a:p>
            <a:r>
              <a:rPr kumimoji="1" lang="ja-JP" altLang="en-US" dirty="0"/>
              <a:t>実験</a:t>
            </a:r>
            <a:r>
              <a:rPr kumimoji="1" lang="en-US" altLang="ja-JP" dirty="0"/>
              <a:t>1.1</a:t>
            </a:r>
            <a:r>
              <a:rPr kumimoji="1" lang="ja-JP" altLang="en-US" dirty="0"/>
              <a:t>　抵抗測定試験</a:t>
            </a:r>
          </a:p>
        </p:txBody>
      </p:sp>
      <p:sp>
        <p:nvSpPr>
          <p:cNvPr id="3" name="コンテンツ プレースホルダー 2">
            <a:extLst>
              <a:ext uri="{FF2B5EF4-FFF2-40B4-BE49-F238E27FC236}">
                <a16:creationId xmlns:a16="http://schemas.microsoft.com/office/drawing/2014/main" id="{4AFC406E-B1FC-5671-EBFF-9F4C61F402BE}"/>
              </a:ext>
            </a:extLst>
          </p:cNvPr>
          <p:cNvSpPr>
            <a:spLocks noGrp="1"/>
          </p:cNvSpPr>
          <p:nvPr>
            <p:ph idx="1"/>
          </p:nvPr>
        </p:nvSpPr>
        <p:spPr/>
        <p:txBody>
          <a:bodyPr/>
          <a:lstStyle/>
          <a:p>
            <a:pPr marL="0" indent="0">
              <a:buNone/>
            </a:pPr>
            <a:r>
              <a:rPr kumimoji="1" lang="en-US" altLang="ja-JP" dirty="0"/>
              <a:t>1</a:t>
            </a:r>
            <a:r>
              <a:rPr kumimoji="1" lang="ja-JP" altLang="en-US" dirty="0"/>
              <a:t>次巻線抵抗と</a:t>
            </a:r>
            <a:r>
              <a:rPr kumimoji="1" lang="en-US" altLang="ja-JP" dirty="0"/>
              <a:t>2</a:t>
            </a:r>
            <a:r>
              <a:rPr kumimoji="1" lang="ja-JP" altLang="en-US" dirty="0"/>
              <a:t>次巻線抵抗をテスターを使用して測定する。</a:t>
            </a:r>
          </a:p>
        </p:txBody>
      </p:sp>
      <p:pic>
        <p:nvPicPr>
          <p:cNvPr id="5" name="図 4">
            <a:extLst>
              <a:ext uri="{FF2B5EF4-FFF2-40B4-BE49-F238E27FC236}">
                <a16:creationId xmlns:a16="http://schemas.microsoft.com/office/drawing/2014/main" id="{EA62D822-A233-2B68-1852-76F604DBACAD}"/>
              </a:ext>
            </a:extLst>
          </p:cNvPr>
          <p:cNvPicPr>
            <a:picLocks noChangeAspect="1"/>
          </p:cNvPicPr>
          <p:nvPr/>
        </p:nvPicPr>
        <p:blipFill>
          <a:blip r:embed="rId2"/>
          <a:stretch>
            <a:fillRect/>
          </a:stretch>
        </p:blipFill>
        <p:spPr>
          <a:xfrm>
            <a:off x="2761023" y="2485266"/>
            <a:ext cx="6281376" cy="3826634"/>
          </a:xfrm>
          <a:prstGeom prst="rect">
            <a:avLst/>
          </a:prstGeom>
        </p:spPr>
      </p:pic>
    </p:spTree>
    <p:extLst>
      <p:ext uri="{BB962C8B-B14F-4D97-AF65-F5344CB8AC3E}">
        <p14:creationId xmlns:p14="http://schemas.microsoft.com/office/powerpoint/2010/main" val="390859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D487B25-DE83-DEA2-6293-01082909B500}"/>
              </a:ext>
            </a:extLst>
          </p:cNvPr>
          <p:cNvSpPr txBox="1"/>
          <p:nvPr/>
        </p:nvSpPr>
        <p:spPr>
          <a:xfrm>
            <a:off x="72189" y="196279"/>
            <a:ext cx="5213685" cy="461665"/>
          </a:xfrm>
          <a:prstGeom prst="rect">
            <a:avLst/>
          </a:prstGeom>
          <a:noFill/>
        </p:spPr>
        <p:txBody>
          <a:bodyPr wrap="square" rtlCol="0">
            <a:spAutoFit/>
          </a:bodyPr>
          <a:lstStyle/>
          <a:p>
            <a:r>
              <a:rPr lang="en-US" altLang="ja-JP" dirty="0"/>
              <a:t>〈</a:t>
            </a:r>
            <a:r>
              <a:rPr lang="ja-JP" altLang="en-US" sz="2400" dirty="0"/>
              <a:t>等価回路</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5298199B-6556-9685-8D8C-8CC59157EA54}"/>
                  </a:ext>
                </a:extLst>
              </p:cNvPr>
              <p:cNvSpPr txBox="1"/>
              <p:nvPr/>
            </p:nvSpPr>
            <p:spPr>
              <a:xfrm>
                <a:off x="328863" y="732776"/>
                <a:ext cx="11534273" cy="847220"/>
              </a:xfrm>
              <a:prstGeom prst="rect">
                <a:avLst/>
              </a:prstGeom>
              <a:noFill/>
            </p:spPr>
            <p:txBody>
              <a:bodyPr wrap="square" rtlCol="0">
                <a:spAutoFit/>
              </a:bodyPr>
              <a:lstStyle/>
              <a:p>
                <a:r>
                  <a:rPr kumimoji="1" lang="ja-JP" altLang="en-US" sz="2400" dirty="0"/>
                  <a:t>実験結果を基に、下記の</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𝑅</m:t>
                        </m:r>
                      </m:e>
                      <m:sub>
                        <m:r>
                          <a:rPr kumimoji="1" lang="en-US" altLang="ja-JP" sz="2400" b="0" i="1" smtClean="0">
                            <a:latin typeface="Cambria Math" panose="02040503050406030204" pitchFamily="18" charset="0"/>
                          </a:rPr>
                          <m:t>𝑒</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𝑒</m:t>
                        </m:r>
                        <m:r>
                          <a:rPr lang="en-US" altLang="ja-JP" sz="2400" i="1" smtClean="0">
                            <a:latin typeface="Cambria Math" panose="02040503050406030204" pitchFamily="18" charset="0"/>
                          </a:rPr>
                          <m:t> </m:t>
                        </m:r>
                        <m:r>
                          <a:rPr lang="en-US" altLang="ja-JP" sz="2400" b="0" i="1" smtClean="0">
                            <a:latin typeface="Cambria Math" panose="02040503050406030204" pitchFamily="18" charset="0"/>
                          </a:rPr>
                          <m:t>,</m:t>
                        </m:r>
                      </m:sub>
                    </m:sSub>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i="1">
                            <a:latin typeface="Cambria Math" panose="02040503050406030204" pitchFamily="18" charset="0"/>
                          </a:rPr>
                          <m:t>𝑒</m:t>
                        </m:r>
                      </m:sub>
                    </m:sSub>
                    <m:r>
                      <a:rPr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𝑌</m:t>
                        </m:r>
                      </m:e>
                      <m:sub>
                        <m:r>
                          <a:rPr lang="en-US" altLang="ja-JP" sz="2400" b="0" i="1" smtClean="0">
                            <a:latin typeface="Cambria Math" panose="02040503050406030204" pitchFamily="18" charset="0"/>
                          </a:rPr>
                          <m:t>0</m:t>
                        </m:r>
                      </m:sub>
                    </m:sSub>
                  </m:oMath>
                </a14:m>
                <a:r>
                  <a:rPr kumimoji="1" lang="ja-JP" altLang="en-US" sz="2400" dirty="0"/>
                  <a:t>を求めて、等価回路を完成させる。このとき、実験で使用した変圧器の定格値を使用する。</a:t>
                </a:r>
              </a:p>
            </p:txBody>
          </p:sp>
        </mc:Choice>
        <mc:Fallback xmlns="">
          <p:sp>
            <p:nvSpPr>
              <p:cNvPr id="5" name="テキスト ボックス 4">
                <a:extLst>
                  <a:ext uri="{FF2B5EF4-FFF2-40B4-BE49-F238E27FC236}">
                    <a16:creationId xmlns:a16="http://schemas.microsoft.com/office/drawing/2014/main" id="{5298199B-6556-9685-8D8C-8CC59157EA54}"/>
                  </a:ext>
                </a:extLst>
              </p:cNvPr>
              <p:cNvSpPr txBox="1">
                <a:spLocks noRot="1" noChangeAspect="1" noMove="1" noResize="1" noEditPoints="1" noAdjustHandles="1" noChangeArrowheads="1" noChangeShapeType="1" noTextEdit="1"/>
              </p:cNvSpPr>
              <p:nvPr/>
            </p:nvSpPr>
            <p:spPr>
              <a:xfrm>
                <a:off x="328863" y="732776"/>
                <a:ext cx="11534273" cy="847220"/>
              </a:xfrm>
              <a:prstGeom prst="rect">
                <a:avLst/>
              </a:prstGeom>
              <a:blipFill>
                <a:blip r:embed="rId2"/>
                <a:stretch>
                  <a:fillRect l="-846" t="-4317" r="-106" b="-158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5309239-9C87-7CEC-2059-28183169C5F5}"/>
                  </a:ext>
                </a:extLst>
              </p:cNvPr>
              <p:cNvSpPr txBox="1"/>
              <p:nvPr/>
            </p:nvSpPr>
            <p:spPr>
              <a:xfrm>
                <a:off x="233082" y="1466122"/>
                <a:ext cx="4251235"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kumimoji="1" lang="en-US" altLang="ja-JP" sz="2400" b="0" i="1" smtClean="0">
                              <a:latin typeface="Cambria Math" panose="02040503050406030204" pitchFamily="18" charset="0"/>
                            </a:rPr>
                            <m:t>𝑐</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𝛼</m:t>
                          </m:r>
                        </m:e>
                        <m:sub>
                          <m:r>
                            <a:rPr kumimoji="1" lang="en-US" altLang="ja-JP" sz="2400" b="0" i="1" smtClean="0">
                              <a:latin typeface="Cambria Math" panose="02040503050406030204" pitchFamily="18" charset="0"/>
                            </a:rPr>
                            <m:t>𝑠</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𝑊</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          </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6</m:t>
                          </m:r>
                        </m:e>
                      </m:d>
                    </m:oMath>
                  </m:oMathPara>
                </a14:m>
                <a:endParaRPr kumimoji="1" lang="en-US" altLang="ja-JP" sz="2400" b="0" i="1" dirty="0">
                  <a:latin typeface="Cambria Math" panose="02040503050406030204" pitchFamily="18" charset="0"/>
                </a:endParaRPr>
              </a:p>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𝑍</m:t>
                        </m:r>
                      </m:e>
                      <m:sub>
                        <m:r>
                          <a:rPr kumimoji="1" lang="en-US" altLang="ja-JP" sz="2400" b="0" i="1" smtClean="0">
                            <a:latin typeface="Cambria Math" panose="02040503050406030204" pitchFamily="18" charset="0"/>
                          </a:rPr>
                          <m:t>𝑒</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1</m:t>
                        </m:r>
                      </m:sub>
                    </m:sSub>
                    <m:d>
                      <m:dPr>
                        <m:begChr m:val="["/>
                        <m:endChr m:val="]"/>
                        <m:ctrlPr>
                          <a:rPr kumimoji="1" lang="en-US" altLang="ja-JP" sz="2400" b="0" i="1" smtClean="0">
                            <a:latin typeface="Cambria Math" panose="02040503050406030204" pitchFamily="18" charset="0"/>
                          </a:rPr>
                        </m:ctrlPr>
                      </m:dPr>
                      <m:e>
                        <m:r>
                          <m:rPr>
                            <m:sty m:val="p"/>
                          </m:rPr>
                          <a:rPr kumimoji="1" lang="el-GR" altLang="ja-JP" sz="2400" b="0" i="1" smtClean="0">
                            <a:latin typeface="Cambria Math" panose="02040503050406030204" pitchFamily="18" charset="0"/>
                            <a:ea typeface="Cambria Math" panose="02040503050406030204" pitchFamily="18" charset="0"/>
                          </a:rPr>
                          <m:t>Ω</m:t>
                        </m:r>
                      </m:e>
                    </m:d>
                  </m:oMath>
                </a14:m>
                <a:r>
                  <a:rPr kumimoji="1" lang="en-US" altLang="ja-JP" sz="2400" dirty="0"/>
                  <a:t>      (7)</a:t>
                </a:r>
              </a:p>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𝑅</m:t>
                        </m:r>
                      </m:e>
                      <m:sub>
                        <m:r>
                          <a:rPr kumimoji="1" lang="en-US" altLang="ja-JP" sz="2400" b="0" i="1" smtClean="0">
                            <a:latin typeface="Cambria Math" panose="02040503050406030204" pitchFamily="18" charset="0"/>
                          </a:rPr>
                          <m:t>𝑒</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ja-JP" altLang="en-US" sz="2400" b="0" i="1" smtClean="0">
                                <a:latin typeface="Cambria Math" panose="02040503050406030204" pitchFamily="18" charset="0"/>
                              </a:rPr>
                              <m:t>𝛼</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2</m:t>
                        </m:r>
                      </m:sub>
                    </m:sSub>
                  </m:oMath>
                </a14:m>
                <a:r>
                  <a:rPr lang="en-US" altLang="ja-JP" sz="2400" dirty="0"/>
                  <a:t> </a:t>
                </a:r>
                <a14:m>
                  <m:oMath xmlns:m="http://schemas.openxmlformats.org/officeDocument/2006/math">
                    <m:d>
                      <m:dPr>
                        <m:begChr m:val="["/>
                        <m:endChr m:val="]"/>
                        <m:ctrlPr>
                          <a:rPr lang="en-US" altLang="ja-JP" sz="2400" i="1">
                            <a:latin typeface="Cambria Math" panose="02040503050406030204" pitchFamily="18" charset="0"/>
                          </a:rPr>
                        </m:ctrlPr>
                      </m:dPr>
                      <m:e>
                        <m:r>
                          <m:rPr>
                            <m:sty m:val="p"/>
                          </m:rPr>
                          <a:rPr lang="el-GR" altLang="ja-JP" sz="2400" i="1">
                            <a:latin typeface="Cambria Math" panose="02040503050406030204" pitchFamily="18" charset="0"/>
                            <a:ea typeface="Cambria Math" panose="02040503050406030204" pitchFamily="18" charset="0"/>
                          </a:rPr>
                          <m:t>Ω</m:t>
                        </m:r>
                      </m:e>
                    </m:d>
                  </m:oMath>
                </a14:m>
                <a:r>
                  <a:rPr kumimoji="1" lang="en-US" altLang="ja-JP" sz="2400" dirty="0"/>
                  <a:t>  (8)</a:t>
                </a:r>
              </a:p>
              <a:p>
                <a:r>
                  <a:rPr lang="en-US" altLang="ja-JP" dirty="0"/>
                  <a:t> </a:t>
                </a:r>
                <a:endParaRPr kumimoji="1" lang="ja-JP" altLang="en-US" dirty="0"/>
              </a:p>
            </p:txBody>
          </p:sp>
        </mc:Choice>
        <mc:Fallback xmlns="">
          <p:sp>
            <p:nvSpPr>
              <p:cNvPr id="7" name="テキスト ボックス 6">
                <a:extLst>
                  <a:ext uri="{FF2B5EF4-FFF2-40B4-BE49-F238E27FC236}">
                    <a16:creationId xmlns:a16="http://schemas.microsoft.com/office/drawing/2014/main" id="{55309239-9C87-7CEC-2059-28183169C5F5}"/>
                  </a:ext>
                </a:extLst>
              </p:cNvPr>
              <p:cNvSpPr txBox="1">
                <a:spLocks noRot="1" noChangeAspect="1" noMove="1" noResize="1" noEditPoints="1" noAdjustHandles="1" noChangeArrowheads="1" noChangeShapeType="1" noTextEdit="1"/>
              </p:cNvSpPr>
              <p:nvPr/>
            </p:nvSpPr>
            <p:spPr>
              <a:xfrm>
                <a:off x="233082" y="1466122"/>
                <a:ext cx="4251235" cy="1477328"/>
              </a:xfrm>
              <a:prstGeom prst="rect">
                <a:avLst/>
              </a:prstGeom>
              <a:blipFill>
                <a:blip r:embed="rId3"/>
                <a:stretch>
                  <a:fillRect l="-2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BF635CE-49E7-974D-AB07-11C534DC3491}"/>
                  </a:ext>
                </a:extLst>
              </p:cNvPr>
              <p:cNvSpPr txBox="1"/>
              <p:nvPr/>
            </p:nvSpPr>
            <p:spPr>
              <a:xfrm>
                <a:off x="4484316" y="1411939"/>
                <a:ext cx="6513535" cy="1213217"/>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𝑋</m:t>
                        </m:r>
                      </m:e>
                      <m:sub>
                        <m:r>
                          <a:rPr kumimoji="1" lang="en-US" altLang="ja-JP" sz="2400" b="0" i="1" smtClean="0">
                            <a:latin typeface="Cambria Math" panose="02040503050406030204" pitchFamily="18" charset="0"/>
                          </a:rPr>
                          <m:t>𝑒</m:t>
                        </m:r>
                      </m:sub>
                    </m:sSub>
                    <m:r>
                      <a:rPr kumimoji="1" lang="en-US" altLang="ja-JP" sz="2400" b="0" i="1" smtClean="0">
                        <a:latin typeface="Cambria Math" panose="02040503050406030204" pitchFamily="18" charset="0"/>
                      </a:rPr>
                      <m:t>=</m:t>
                    </m:r>
                    <m:rad>
                      <m:radPr>
                        <m:degHide m:val="on"/>
                        <m:ctrlPr>
                          <a:rPr kumimoji="1" lang="en-US" altLang="ja-JP" sz="2400" b="0" i="1" smtClean="0">
                            <a:latin typeface="Cambria Math" panose="02040503050406030204" pitchFamily="18" charset="0"/>
                          </a:rPr>
                        </m:ctrlPr>
                      </m:radPr>
                      <m:deg/>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i="1">
                                    <a:latin typeface="Cambria Math" panose="02040503050406030204" pitchFamily="18" charset="0"/>
                                  </a:rPr>
                                  <m:t>𝑒</m:t>
                                </m:r>
                              </m:sub>
                            </m:sSub>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 </m:t>
                                </m:r>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 </m:t>
                        </m:r>
                      </m:e>
                    </m:rad>
                    <m:d>
                      <m:dPr>
                        <m:begChr m:val="["/>
                        <m:endChr m:val="]"/>
                        <m:ctrlPr>
                          <a:rPr lang="en-US" altLang="ja-JP" sz="2400" i="1">
                            <a:latin typeface="Cambria Math" panose="02040503050406030204" pitchFamily="18" charset="0"/>
                          </a:rPr>
                        </m:ctrlPr>
                      </m:dPr>
                      <m:e>
                        <m:r>
                          <m:rPr>
                            <m:sty m:val="p"/>
                          </m:rPr>
                          <a:rPr lang="el-GR" altLang="ja-JP" sz="2400" i="1">
                            <a:latin typeface="Cambria Math" panose="02040503050406030204" pitchFamily="18" charset="0"/>
                            <a:ea typeface="Cambria Math" panose="02040503050406030204" pitchFamily="18" charset="0"/>
                          </a:rPr>
                          <m:t>Ω</m:t>
                        </m:r>
                      </m:e>
                    </m:d>
                  </m:oMath>
                </a14:m>
                <a:r>
                  <a:rPr kumimoji="1" lang="ja-JP" altLang="en-US" sz="2400" dirty="0"/>
                  <a:t>     </a:t>
                </a:r>
                <a:r>
                  <a:rPr kumimoji="1" lang="en-US" altLang="ja-JP" sz="2400" dirty="0"/>
                  <a:t>(9)</a:t>
                </a:r>
              </a:p>
              <a:p>
                <a14:m>
                  <m:oMath xmlns:m="http://schemas.openxmlformats.org/officeDocument/2006/math">
                    <m:sSup>
                      <m:sSupPr>
                        <m:ctrlPr>
                          <a:rPr kumimoji="1" lang="en-US" altLang="ja-JP" sz="2400" i="1" smtClean="0">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  </m:t>
                            </m:r>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e>
                      <m:sup>
                        <m:r>
                          <a:rPr kumimoji="1" lang="en-US" altLang="ja-JP" sz="2400" b="0" i="1" smtClean="0">
                            <a:latin typeface="Cambria Math" panose="02040503050406030204" pitchFamily="18" charset="0"/>
                          </a:rPr>
                          <m:t>′</m:t>
                        </m:r>
                      </m:sup>
                    </m:sSup>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  </m:t>
                        </m:r>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r>
                      <a:rPr lang="en-US" altLang="ja-JP" sz="2400" i="1" smtClean="0">
                        <a:latin typeface="Cambria Math" panose="02040503050406030204" pitchFamily="18" charset="0"/>
                        <a:ea typeface="Cambria Math" panose="02040503050406030204" pitchFamily="18" charset="0"/>
                      </a:rPr>
                      <m:t>×</m:t>
                    </m:r>
                    <m:d>
                      <m:dPr>
                        <m:ctrlPr>
                          <a:rPr lang="en-US" altLang="ja-JP" sz="2400" b="0" i="1" smtClean="0">
                            <a:latin typeface="Cambria Math" panose="02040503050406030204" pitchFamily="18" charset="0"/>
                            <a:ea typeface="Cambria Math" panose="02040503050406030204" pitchFamily="18" charset="0"/>
                          </a:rPr>
                        </m:ctrlPr>
                      </m:dPr>
                      <m:e>
                        <m:r>
                          <a:rPr lang="en-US" altLang="ja-JP" sz="2400" b="0" i="1" smtClean="0">
                            <a:latin typeface="Cambria Math" panose="02040503050406030204" pitchFamily="18" charset="0"/>
                            <a:ea typeface="Cambria Math" panose="02040503050406030204" pitchFamily="18" charset="0"/>
                          </a:rPr>
                          <m:t>234.5+75.0</m:t>
                        </m:r>
                      </m:e>
                    </m:d>
                    <m:r>
                      <a:rPr lang="en-US" altLang="ja-JP" sz="2400" b="0" i="1" smtClean="0">
                        <a:latin typeface="Cambria Math" panose="02040503050406030204" pitchFamily="18" charset="0"/>
                        <a:ea typeface="Cambria Math" panose="02040503050406030204" pitchFamily="18" charset="0"/>
                      </a:rPr>
                      <m:t>/(234.5+</m:t>
                    </m:r>
                    <m:r>
                      <a:rPr lang="en-US" altLang="ja-JP" sz="2400" b="0" i="1" smtClean="0">
                        <a:latin typeface="Cambria Math" panose="02040503050406030204" pitchFamily="18" charset="0"/>
                        <a:ea typeface="Cambria Math" panose="02040503050406030204" pitchFamily="18" charset="0"/>
                      </a:rPr>
                      <m:t>𝑡</m:t>
                    </m:r>
                    <m:r>
                      <a:rPr lang="en-US" altLang="ja-JP" sz="2400" b="0" i="1" smtClean="0">
                        <a:latin typeface="Cambria Math" panose="02040503050406030204" pitchFamily="18" charset="0"/>
                        <a:ea typeface="Cambria Math" panose="02040503050406030204" pitchFamily="18" charset="0"/>
                      </a:rPr>
                      <m:t>)</m:t>
                    </m:r>
                  </m:oMath>
                </a14:m>
                <a:r>
                  <a:rPr kumimoji="1" lang="ja-JP" altLang="en-US" sz="2400" dirty="0"/>
                  <a:t>    </a:t>
                </a:r>
                <a:r>
                  <a:rPr kumimoji="1" lang="en-US" altLang="ja-JP" sz="2400" dirty="0"/>
                  <a:t>(10)</a:t>
                </a:r>
                <a:endParaRPr kumimoji="1" lang="ja-JP" altLang="en-US" sz="2400" dirty="0"/>
              </a:p>
            </p:txBody>
          </p:sp>
        </mc:Choice>
        <mc:Fallback xmlns="">
          <p:sp>
            <p:nvSpPr>
              <p:cNvPr id="8" name="テキスト ボックス 7">
                <a:extLst>
                  <a:ext uri="{FF2B5EF4-FFF2-40B4-BE49-F238E27FC236}">
                    <a16:creationId xmlns:a16="http://schemas.microsoft.com/office/drawing/2014/main" id="{9BF635CE-49E7-974D-AB07-11C534DC3491}"/>
                  </a:ext>
                </a:extLst>
              </p:cNvPr>
              <p:cNvSpPr txBox="1">
                <a:spLocks noRot="1" noChangeAspect="1" noMove="1" noResize="1" noEditPoints="1" noAdjustHandles="1" noChangeArrowheads="1" noChangeShapeType="1" noTextEdit="1"/>
              </p:cNvSpPr>
              <p:nvPr/>
            </p:nvSpPr>
            <p:spPr>
              <a:xfrm>
                <a:off x="4484316" y="1411939"/>
                <a:ext cx="6513535" cy="1213217"/>
              </a:xfrm>
              <a:prstGeom prst="rect">
                <a:avLst/>
              </a:prstGeom>
              <a:blipFill>
                <a:blip r:embed="rId4"/>
                <a:stretch>
                  <a:fillRect b="-1105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9FAF218-D269-261E-B3AF-60224C9DA16A}"/>
              </a:ext>
            </a:extLst>
          </p:cNvPr>
          <p:cNvSpPr txBox="1"/>
          <p:nvPr/>
        </p:nvSpPr>
        <p:spPr>
          <a:xfrm>
            <a:off x="5636712" y="2974931"/>
            <a:ext cx="65" cy="276999"/>
          </a:xfrm>
          <a:prstGeom prst="rect">
            <a:avLst/>
          </a:prstGeom>
          <a:noFill/>
        </p:spPr>
        <p:txBody>
          <a:bodyPr wrap="none" lIns="0" tIns="0" rIns="0" bIns="0" rtlCol="0">
            <a:spAutoFit/>
          </a:bodyPr>
          <a:lstStyle/>
          <a:p>
            <a:endParaRPr kumimoji="1" lang="ja-JP" altLang="en-US" dirty="0"/>
          </a:p>
        </p:txBody>
      </p:sp>
      <p:sp>
        <p:nvSpPr>
          <p:cNvPr id="10" name="テキスト ボックス 9">
            <a:extLst>
              <a:ext uri="{FF2B5EF4-FFF2-40B4-BE49-F238E27FC236}">
                <a16:creationId xmlns:a16="http://schemas.microsoft.com/office/drawing/2014/main" id="{24C7C4DE-67D4-6DF0-AEAC-A11D816A8845}"/>
              </a:ext>
            </a:extLst>
          </p:cNvPr>
          <p:cNvSpPr txBox="1"/>
          <p:nvPr/>
        </p:nvSpPr>
        <p:spPr>
          <a:xfrm>
            <a:off x="3695178" y="3770334"/>
            <a:ext cx="3995803" cy="584775"/>
          </a:xfrm>
          <a:prstGeom prst="rect">
            <a:avLst/>
          </a:prstGeom>
          <a:noFill/>
        </p:spPr>
        <p:txBody>
          <a:bodyPr wrap="square" rtlCol="0">
            <a:spAutoFit/>
          </a:bodyPr>
          <a:lstStyle/>
          <a:p>
            <a:r>
              <a:rPr kumimoji="1" lang="ja-JP" altLang="en-US" sz="3200" dirty="0"/>
              <a:t>回路</a:t>
            </a:r>
          </a:p>
        </p:txBody>
      </p:sp>
      <p:pic>
        <p:nvPicPr>
          <p:cNvPr id="6" name="図 5" descr="ダイアグラム&#10;&#10;中程度の精度で自動的に生成された説明">
            <a:extLst>
              <a:ext uri="{FF2B5EF4-FFF2-40B4-BE49-F238E27FC236}">
                <a16:creationId xmlns:a16="http://schemas.microsoft.com/office/drawing/2014/main" id="{602727CE-DEB5-7F5B-6164-0E80E917E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099" y="2904591"/>
            <a:ext cx="8410652" cy="3414380"/>
          </a:xfrm>
          <a:prstGeom prst="rect">
            <a:avLst/>
          </a:prstGeom>
        </p:spPr>
      </p:pic>
    </p:spTree>
    <p:extLst>
      <p:ext uri="{BB962C8B-B14F-4D97-AF65-F5344CB8AC3E}">
        <p14:creationId xmlns:p14="http://schemas.microsoft.com/office/powerpoint/2010/main" val="3915303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903192B6-B717-C81E-936F-85E3FACDAA3C}"/>
                  </a:ext>
                </a:extLst>
              </p:cNvPr>
              <p:cNvSpPr txBox="1"/>
              <p:nvPr/>
            </p:nvSpPr>
            <p:spPr>
              <a:xfrm>
                <a:off x="372535" y="1228904"/>
                <a:ext cx="11819465" cy="51723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𝑐</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ja-JP" altLang="en-US" sz="2800" b="0" i="1" smtClean="0">
                              <a:latin typeface="Cambria Math" panose="02040503050406030204" pitchFamily="18" charset="0"/>
                            </a:rPr>
                            <m:t>𝛼</m:t>
                          </m:r>
                        </m:e>
                        <m:sub>
                          <m:r>
                            <a:rPr kumimoji="1" lang="en-US" altLang="ja-JP" sz="2800" b="0" i="1" smtClean="0">
                              <a:latin typeface="Cambria Math" panose="02040503050406030204" pitchFamily="18" charset="0"/>
                            </a:rPr>
                            <m:t>𝑠</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𝑊</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          </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6</m:t>
                          </m:r>
                        </m:e>
                      </m:d>
                    </m:oMath>
                  </m:oMathPara>
                </a14:m>
                <a:endParaRPr lang="en-US" altLang="ja-JP" sz="2800" i="1" dirty="0">
                  <a:latin typeface="Cambria Math" panose="02040503050406030204" pitchFamily="18" charset="0"/>
                </a:endParaRPr>
              </a:p>
              <a:p>
                <a:r>
                  <a:rPr kumimoji="1" lang="ja-JP" altLang="en-US" sz="2800" b="0" i="1" dirty="0">
                    <a:latin typeface="Cambria Math" panose="02040503050406030204" pitchFamily="18" charset="0"/>
                  </a:rPr>
                  <a:t>→</a:t>
                </a:r>
                <a:r>
                  <a:rPr kumimoji="1" lang="en-US" altLang="ja-JP" sz="2800" b="0" dirty="0"/>
                  <a:t> </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ja-JP" altLang="en-US" sz="2800" b="0" i="1" smtClean="0">
                            <a:latin typeface="Cambria Math" panose="02040503050406030204" pitchFamily="18" charset="0"/>
                          </a:rPr>
                          <m:t>𝛼</m:t>
                        </m:r>
                      </m:e>
                      <m:sub>
                        <m:r>
                          <a:rPr kumimoji="1" lang="en-US" altLang="ja-JP" sz="2800" b="0" i="1" smtClean="0">
                            <a:latin typeface="Cambria Math" panose="02040503050406030204" pitchFamily="18" charset="0"/>
                          </a:rPr>
                          <m:t>𝑠</m:t>
                        </m:r>
                      </m:sub>
                    </m:sSub>
                    <m:r>
                      <a:rPr kumimoji="1" lang="en-US" altLang="ja-JP" sz="2800" b="0" i="1" smtClean="0">
                        <a:latin typeface="Cambria Math" panose="02040503050406030204" pitchFamily="18" charset="0"/>
                      </a:rPr>
                      <m:t>=1.0</m:t>
                    </m:r>
                  </m:oMath>
                </a14:m>
                <a:r>
                  <a:rPr lang="ja-JP" altLang="en-US" sz="2800" dirty="0"/>
                  <a:t>より、測定結果に示した</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𝑃</m:t>
                        </m:r>
                      </m:e>
                      <m:sub>
                        <m:r>
                          <a:rPr lang="en-US" altLang="ja-JP" sz="2800" i="1">
                            <a:latin typeface="Cambria Math" panose="02040503050406030204" pitchFamily="18" charset="0"/>
                          </a:rPr>
                          <m:t>𝑐</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𝑊</m:t>
                        </m:r>
                      </m:e>
                      <m:sub>
                        <m:r>
                          <a:rPr lang="en-US" altLang="ja-JP" sz="2800" i="1">
                            <a:latin typeface="Cambria Math" panose="02040503050406030204" pitchFamily="18" charset="0"/>
                          </a:rPr>
                          <m:t>𝑠</m:t>
                        </m:r>
                        <m:r>
                          <a:rPr lang="en-US" altLang="ja-JP" sz="2800" i="1">
                            <a:latin typeface="Cambria Math" panose="02040503050406030204" pitchFamily="18" charset="0"/>
                          </a:rPr>
                          <m:t>1</m:t>
                        </m:r>
                      </m:sub>
                    </m:sSub>
                  </m:oMath>
                </a14:m>
                <a:r>
                  <a:rPr kumimoji="1" lang="ja-JP" altLang="en-US" sz="2800" dirty="0"/>
                  <a:t>で</a:t>
                </a:r>
                <a14:m>
                  <m:oMath xmlns:m="http://schemas.openxmlformats.org/officeDocument/2006/math">
                    <m:r>
                      <a:rPr kumimoji="1" lang="ja-JP" altLang="en-US" sz="2800" i="1" smtClean="0">
                        <a:latin typeface="Cambria Math" panose="02040503050406030204" pitchFamily="18" charset="0"/>
                      </a:rPr>
                      <m:t>ある。</m:t>
                    </m:r>
                  </m:oMath>
                </a14:m>
                <a:endParaRPr kumimoji="1" lang="en-US" altLang="ja-JP" sz="2800" i="1" dirty="0">
                  <a:latin typeface="Cambria Math" panose="02040503050406030204" pitchFamily="18" charset="0"/>
                </a:endParaRPr>
              </a:p>
              <a:p>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𝑍</m:t>
                        </m:r>
                      </m:e>
                      <m:sub>
                        <m:r>
                          <a:rPr kumimoji="1" lang="en-US" altLang="ja-JP" sz="2800" b="0" i="1" smtClean="0">
                            <a:latin typeface="Cambria Math" panose="02040503050406030204" pitchFamily="18" charset="0"/>
                          </a:rPr>
                          <m:t>𝑒</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1</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1</m:t>
                        </m:r>
                      </m:sub>
                    </m:sSub>
                    <m:d>
                      <m:dPr>
                        <m:begChr m:val="["/>
                        <m:endChr m:val="]"/>
                        <m:ctrlPr>
                          <a:rPr kumimoji="1" lang="en-US" altLang="ja-JP" sz="2800" b="0" i="1" smtClean="0">
                            <a:latin typeface="Cambria Math" panose="02040503050406030204" pitchFamily="18" charset="0"/>
                          </a:rPr>
                        </m:ctrlPr>
                      </m:dPr>
                      <m:e>
                        <m:r>
                          <m:rPr>
                            <m:sty m:val="p"/>
                          </m:rPr>
                          <a:rPr kumimoji="1" lang="el-GR" altLang="ja-JP" sz="2800" b="0" i="1" smtClean="0">
                            <a:latin typeface="Cambria Math" panose="02040503050406030204" pitchFamily="18" charset="0"/>
                            <a:ea typeface="Cambria Math" panose="02040503050406030204" pitchFamily="18" charset="0"/>
                          </a:rPr>
                          <m:t>Ω</m:t>
                        </m:r>
                      </m:e>
                    </m:d>
                  </m:oMath>
                </a14:m>
                <a:r>
                  <a:rPr kumimoji="1" lang="en-US" altLang="ja-JP" sz="2800" dirty="0"/>
                  <a:t>      (7)</a:t>
                </a:r>
              </a:p>
              <a:p>
                <a:r>
                  <a:rPr lang="ja-JP" altLang="en-US" sz="2800" dirty="0"/>
                  <a:t>→定格値</a:t>
                </a:r>
                <a:r>
                  <a:rPr lang="en-US" altLang="ja-JP" sz="2800" dirty="0"/>
                  <a:t>(</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oMath>
                </a14:m>
                <a:r>
                  <a:rPr lang="en-US" altLang="ja-JP" sz="2800" dirty="0"/>
                  <a:t>3A)</a:t>
                </a:r>
                <a:r>
                  <a:rPr lang="ja-JP" altLang="en-US" sz="2800" dirty="0"/>
                  <a:t>の時の測定値を用いて、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𝑍</m:t>
                        </m:r>
                      </m:e>
                      <m:sub>
                        <m:r>
                          <a:rPr lang="en-US" altLang="ja-JP" sz="2800" i="1">
                            <a:latin typeface="Cambria Math" panose="02040503050406030204" pitchFamily="18" charset="0"/>
                          </a:rPr>
                          <m:t>𝑒</m:t>
                        </m:r>
                      </m:sub>
                    </m:sSub>
                    <m:r>
                      <a:rPr lang="en-US" altLang="ja-JP" sz="2800" i="1">
                        <a:latin typeface="Cambria Math" panose="02040503050406030204" pitchFamily="18" charset="0"/>
                      </a:rPr>
                      <m:t>=</m:t>
                    </m:r>
                    <m:r>
                      <a:rPr lang="en-US" altLang="ja-JP" sz="2800" b="0" i="1" smtClean="0">
                        <a:latin typeface="Cambria Math" panose="02040503050406030204" pitchFamily="18" charset="0"/>
                      </a:rPr>
                      <m:t>13.5/2.98</m:t>
                    </m:r>
                  </m:oMath>
                </a14:m>
                <a:r>
                  <a:rPr kumimoji="1" lang="en-US" altLang="ja-JP" sz="2800" dirty="0"/>
                  <a:t>=4.53</a:t>
                </a:r>
              </a:p>
              <a:p>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  </m:t>
                        </m:r>
                        <m:r>
                          <a:rPr kumimoji="1" lang="en-US" altLang="ja-JP" sz="2800" b="0" i="1" smtClean="0">
                            <a:latin typeface="Cambria Math" panose="02040503050406030204" pitchFamily="18" charset="0"/>
                          </a:rPr>
                          <m:t>𝑅</m:t>
                        </m:r>
                      </m:e>
                      <m:sub>
                        <m:r>
                          <a:rPr kumimoji="1" lang="en-US" altLang="ja-JP" sz="2800" b="0" i="1" smtClean="0">
                            <a:latin typeface="Cambria Math" panose="02040503050406030204" pitchFamily="18" charset="0"/>
                          </a:rPr>
                          <m:t>𝑒</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𝑟</m:t>
                        </m:r>
                      </m:e>
                      <m:sub>
                        <m:r>
                          <a:rPr kumimoji="1" lang="en-US" altLang="ja-JP" sz="2800" b="0" i="1" smtClean="0">
                            <a:latin typeface="Cambria Math" panose="02040503050406030204" pitchFamily="18" charset="0"/>
                          </a:rPr>
                          <m:t>1</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m:t>
                        </m:r>
                        <m:sSup>
                          <m:sSupPr>
                            <m:ctrlPr>
                              <a:rPr kumimoji="1" lang="en-US" altLang="ja-JP" sz="2800" b="0" i="1" smtClean="0">
                                <a:latin typeface="Cambria Math" panose="02040503050406030204" pitchFamily="18" charset="0"/>
                              </a:rPr>
                            </m:ctrlPr>
                          </m:sSupPr>
                          <m:e>
                            <m:r>
                              <a:rPr kumimoji="1" lang="ja-JP" altLang="en-US" sz="2800" b="0" i="1" smtClean="0">
                                <a:latin typeface="Cambria Math" panose="02040503050406030204" pitchFamily="18" charset="0"/>
                              </a:rPr>
                              <m:t>𝛼</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𝑟</m:t>
                        </m:r>
                      </m:e>
                      <m:sub>
                        <m:r>
                          <a:rPr kumimoji="1" lang="en-US" altLang="ja-JP" sz="2800" b="0" i="1" smtClean="0">
                            <a:latin typeface="Cambria Math" panose="02040503050406030204" pitchFamily="18" charset="0"/>
                          </a:rPr>
                          <m:t>2</m:t>
                        </m:r>
                      </m:sub>
                    </m:sSub>
                  </m:oMath>
                </a14:m>
                <a:r>
                  <a:rPr lang="en-US" altLang="ja-JP" sz="2800" dirty="0"/>
                  <a:t> </a:t>
                </a:r>
                <a14:m>
                  <m:oMath xmlns:m="http://schemas.openxmlformats.org/officeDocument/2006/math">
                    <m:d>
                      <m:dPr>
                        <m:begChr m:val="["/>
                        <m:endChr m:val="]"/>
                        <m:ctrlPr>
                          <a:rPr lang="en-US" altLang="ja-JP" sz="2800" i="1">
                            <a:latin typeface="Cambria Math" panose="02040503050406030204" pitchFamily="18" charset="0"/>
                          </a:rPr>
                        </m:ctrlPr>
                      </m:dPr>
                      <m:e>
                        <m:r>
                          <m:rPr>
                            <m:sty m:val="p"/>
                          </m:rPr>
                          <a:rPr lang="el-GR" altLang="ja-JP" sz="2800" i="1">
                            <a:latin typeface="Cambria Math" panose="02040503050406030204" pitchFamily="18" charset="0"/>
                            <a:ea typeface="Cambria Math" panose="02040503050406030204" pitchFamily="18" charset="0"/>
                          </a:rPr>
                          <m:t>Ω</m:t>
                        </m:r>
                      </m:e>
                    </m:d>
                  </m:oMath>
                </a14:m>
                <a:r>
                  <a:rPr kumimoji="1" lang="en-US" altLang="ja-JP" sz="2800" dirty="0"/>
                  <a:t>  (8) </a:t>
                </a:r>
                <a:r>
                  <a:rPr kumimoji="1" lang="ja-JP" altLang="en-US" sz="2800" dirty="0"/>
                  <a:t>この実験では</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  </m:t>
                        </m:r>
                        <m:r>
                          <a:rPr lang="en-US" altLang="ja-JP" sz="2800" i="1">
                            <a:latin typeface="Cambria Math" panose="02040503050406030204" pitchFamily="18" charset="0"/>
                          </a:rPr>
                          <m:t>𝑅</m:t>
                        </m:r>
                      </m:e>
                      <m:sub>
                        <m:r>
                          <a:rPr lang="en-US" altLang="ja-JP" sz="2800" i="1">
                            <a:latin typeface="Cambria Math" panose="02040503050406030204" pitchFamily="18" charset="0"/>
                          </a:rPr>
                          <m:t>𝑒</m:t>
                        </m:r>
                      </m:sub>
                    </m:sSub>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𝑃</m:t>
                            </m:r>
                          </m:e>
                          <m:sub>
                            <m:r>
                              <a:rPr lang="en-US" altLang="ja-JP" sz="2800" i="1">
                                <a:latin typeface="Cambria Math" panose="02040503050406030204" pitchFamily="18" charset="0"/>
                              </a:rPr>
                              <m:t>𝑐</m:t>
                            </m:r>
                          </m:sub>
                        </m:sSub>
                      </m:num>
                      <m:den>
                        <m:sSup>
                          <m:sSupPr>
                            <m:ctrlPr>
                              <a:rPr lang="en-US" altLang="ja-JP" sz="2800" b="0" i="1" smtClean="0">
                                <a:latin typeface="Cambria Math" panose="02040503050406030204" pitchFamily="18" charset="0"/>
                              </a:rPr>
                            </m:ctrlPr>
                          </m:sSup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𝐼</m:t>
                                </m:r>
                              </m:e>
                              <m:sub>
                                <m:r>
                                  <a:rPr lang="en-US" altLang="ja-JP" sz="2800" i="1">
                                    <a:latin typeface="Cambria Math" panose="02040503050406030204" pitchFamily="18" charset="0"/>
                                  </a:rPr>
                                  <m:t>𝑠</m:t>
                                </m:r>
                                <m:r>
                                  <a:rPr lang="en-US" altLang="ja-JP" sz="2800" i="1">
                                    <a:latin typeface="Cambria Math" panose="02040503050406030204" pitchFamily="18" charset="0"/>
                                  </a:rPr>
                                  <m:t>1</m:t>
                                </m:r>
                              </m:sub>
                            </m:sSub>
                          </m:e>
                          <m:sup>
                            <m:r>
                              <a:rPr lang="en-US" altLang="ja-JP" sz="2800" b="0" i="1" smtClean="0">
                                <a:latin typeface="Cambria Math" panose="02040503050406030204" pitchFamily="18" charset="0"/>
                              </a:rPr>
                              <m:t>2</m:t>
                            </m:r>
                          </m:sup>
                        </m:sSup>
                      </m:den>
                    </m:f>
                  </m:oMath>
                </a14:m>
                <a:endParaRPr kumimoji="1" lang="en-US" altLang="ja-JP" sz="2800" dirty="0"/>
              </a:p>
              <a:p>
                <a:r>
                  <a:rPr lang="ja-JP" altLang="en-US" sz="2800" dirty="0"/>
                  <a:t>→定格値</a:t>
                </a:r>
                <a:r>
                  <a:rPr lang="en-US" altLang="ja-JP" sz="2800" dirty="0"/>
                  <a:t>(</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oMath>
                </a14:m>
                <a:r>
                  <a:rPr lang="en-US" altLang="ja-JP" sz="2800" dirty="0"/>
                  <a:t>3A)</a:t>
                </a:r>
                <a:r>
                  <a:rPr lang="ja-JP" altLang="en-US" sz="2800" dirty="0"/>
                  <a:t>の時の測定値を用いて、</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  </m:t>
                        </m:r>
                        <m:r>
                          <a:rPr lang="en-US" altLang="ja-JP" sz="2800" i="1">
                            <a:latin typeface="Cambria Math" panose="02040503050406030204" pitchFamily="18" charset="0"/>
                          </a:rPr>
                          <m:t>𝑅</m:t>
                        </m:r>
                      </m:e>
                      <m:sub>
                        <m:r>
                          <a:rPr lang="en-US" altLang="ja-JP" sz="2800" i="1">
                            <a:latin typeface="Cambria Math" panose="02040503050406030204" pitchFamily="18" charset="0"/>
                          </a:rPr>
                          <m:t>𝑒</m:t>
                        </m:r>
                      </m:sub>
                    </m:sSub>
                    <m:r>
                      <a:rPr lang="en-US" altLang="ja-JP" sz="2800" i="1">
                        <a:latin typeface="Cambria Math" panose="02040503050406030204" pitchFamily="18" charset="0"/>
                      </a:rPr>
                      <m:t>=</m:t>
                    </m:r>
                  </m:oMath>
                </a14:m>
                <a:r>
                  <a:rPr kumimoji="1" lang="en-US" altLang="ja-JP" sz="2800" dirty="0"/>
                  <a:t>40/</a:t>
                </a:r>
                <a14:m>
                  <m:oMath xmlns:m="http://schemas.openxmlformats.org/officeDocument/2006/math">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2.98</m:t>
                        </m:r>
                      </m:e>
                      <m:sup>
                        <m:r>
                          <a:rPr lang="en-US" altLang="ja-JP" sz="2800" i="1">
                            <a:latin typeface="Cambria Math" panose="02040503050406030204" pitchFamily="18" charset="0"/>
                          </a:rPr>
                          <m:t>2</m:t>
                        </m:r>
                      </m:sup>
                    </m:sSup>
                  </m:oMath>
                </a14:m>
                <a:r>
                  <a:rPr kumimoji="1" lang="en-US" altLang="ja-JP" sz="2800" dirty="0"/>
                  <a:t>=</a:t>
                </a:r>
                <a:r>
                  <a:rPr lang="ja-JP" altLang="en-US" sz="2800" dirty="0"/>
                  <a:t> </a:t>
                </a:r>
                <a:r>
                  <a:rPr lang="en-US" altLang="ja-JP" sz="2800" dirty="0"/>
                  <a:t>4.50</a:t>
                </a:r>
              </a:p>
              <a:p>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𝑒</m:t>
                        </m:r>
                      </m:sub>
                    </m:sSub>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sSup>
                          <m:sSupPr>
                            <m:ctrlPr>
                              <a:rPr lang="en-US" altLang="ja-JP" sz="2800" i="1">
                                <a:latin typeface="Cambria Math" panose="02040503050406030204" pitchFamily="18" charset="0"/>
                              </a:rPr>
                            </m:ctrlPr>
                          </m:sSup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𝑍</m:t>
                                </m:r>
                              </m:e>
                              <m:sub>
                                <m:r>
                                  <a:rPr lang="en-US" altLang="ja-JP" sz="2800" i="1">
                                    <a:latin typeface="Cambria Math" panose="02040503050406030204" pitchFamily="18" charset="0"/>
                                  </a:rPr>
                                  <m:t>𝑒</m:t>
                                </m:r>
                              </m:sub>
                            </m:sSub>
                          </m:e>
                          <m:sup>
                            <m:r>
                              <a:rPr lang="en-US" altLang="ja-JP" sz="2800" i="1">
                                <a:latin typeface="Cambria Math" panose="02040503050406030204" pitchFamily="18" charset="0"/>
                              </a:rPr>
                              <m:t>2</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 </m:t>
                                </m:r>
                                <m:r>
                                  <a:rPr lang="en-US" altLang="ja-JP" sz="2800" i="1">
                                    <a:latin typeface="Cambria Math" panose="02040503050406030204" pitchFamily="18" charset="0"/>
                                  </a:rPr>
                                  <m:t>𝑅</m:t>
                                </m:r>
                              </m:e>
                              <m:sub>
                                <m:r>
                                  <a:rPr lang="en-US" altLang="ja-JP" sz="2800" i="1">
                                    <a:latin typeface="Cambria Math" panose="02040503050406030204" pitchFamily="18" charset="0"/>
                                  </a:rPr>
                                  <m:t>𝑒</m:t>
                                </m:r>
                              </m:sub>
                            </m:sSub>
                          </m:e>
                          <m:sup>
                            <m:r>
                              <a:rPr lang="en-US" altLang="ja-JP" sz="2800" i="1">
                                <a:latin typeface="Cambria Math" panose="02040503050406030204" pitchFamily="18" charset="0"/>
                              </a:rPr>
                              <m:t>2</m:t>
                            </m:r>
                          </m:sup>
                        </m:sSup>
                        <m:r>
                          <a:rPr lang="en-US" altLang="ja-JP" sz="2800" b="0" i="1" smtClean="0">
                            <a:latin typeface="Cambria Math" panose="02040503050406030204" pitchFamily="18" charset="0"/>
                          </a:rPr>
                          <m:t> </m:t>
                        </m:r>
                      </m:e>
                    </m:rad>
                    <m:d>
                      <m:dPr>
                        <m:begChr m:val="["/>
                        <m:endChr m:val="]"/>
                        <m:ctrlPr>
                          <a:rPr lang="en-US" altLang="ja-JP" sz="2800" i="1">
                            <a:latin typeface="Cambria Math" panose="02040503050406030204" pitchFamily="18" charset="0"/>
                          </a:rPr>
                        </m:ctrlPr>
                      </m:dPr>
                      <m:e>
                        <m:r>
                          <m:rPr>
                            <m:sty m:val="p"/>
                          </m:rPr>
                          <a:rPr lang="el-GR" altLang="ja-JP" sz="2800" i="1">
                            <a:latin typeface="Cambria Math" panose="02040503050406030204" pitchFamily="18" charset="0"/>
                            <a:ea typeface="Cambria Math" panose="02040503050406030204" pitchFamily="18" charset="0"/>
                          </a:rPr>
                          <m:t>Ω</m:t>
                        </m:r>
                      </m:e>
                    </m:d>
                  </m:oMath>
                </a14:m>
                <a:r>
                  <a:rPr kumimoji="1" lang="ja-JP" altLang="en-US" sz="2800" dirty="0"/>
                  <a:t>     </a:t>
                </a:r>
                <a:r>
                  <a:rPr kumimoji="1" lang="en-US" altLang="ja-JP" sz="2800" dirty="0"/>
                  <a:t>(9)</a:t>
                </a:r>
              </a:p>
              <a:p>
                <a:r>
                  <a:rPr lang="ja-JP" altLang="en-US" sz="2800" dirty="0"/>
                  <a:t>→定格値</a:t>
                </a:r>
                <a:r>
                  <a:rPr lang="en-US" altLang="ja-JP" sz="2800" dirty="0"/>
                  <a:t>(</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oMath>
                </a14:m>
                <a:r>
                  <a:rPr lang="en-US" altLang="ja-JP" sz="2800" dirty="0"/>
                  <a:t>3A)</a:t>
                </a:r>
                <a:r>
                  <a:rPr lang="ja-JP" altLang="en-US" sz="2800" dirty="0"/>
                  <a:t>の時の測定値を用いて、</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𝑒</m:t>
                        </m:r>
                      </m:sub>
                    </m:sSub>
                    <m:r>
                      <a:rPr lang="en-US" altLang="ja-JP" sz="2800" i="1">
                        <a:latin typeface="Cambria Math" panose="02040503050406030204" pitchFamily="18" charset="0"/>
                      </a:rPr>
                      <m:t>=</m:t>
                    </m:r>
                  </m:oMath>
                </a14:m>
                <a:r>
                  <a:rPr lang="en-US" altLang="ja-JP" sz="2800" dirty="0"/>
                  <a:t> </a:t>
                </a:r>
                <a14:m>
                  <m:oMath xmlns:m="http://schemas.openxmlformats.org/officeDocument/2006/math">
                    <m:rad>
                      <m:radPr>
                        <m:degHide m:val="on"/>
                        <m:ctrlPr>
                          <a:rPr lang="en-US" altLang="ja-JP" sz="2800" i="1">
                            <a:latin typeface="Cambria Math" panose="02040503050406030204" pitchFamily="18" charset="0"/>
                          </a:rPr>
                        </m:ctrlPr>
                      </m:radPr>
                      <m:deg/>
                      <m:e>
                        <m:sSup>
                          <m:sSupPr>
                            <m:ctrlPr>
                              <a:rPr lang="en-US" altLang="ja-JP" sz="2800" i="1">
                                <a:latin typeface="Cambria Math" panose="02040503050406030204" pitchFamily="18" charset="0"/>
                              </a:rPr>
                            </m:ctrlPr>
                          </m:sSupPr>
                          <m:e>
                            <m:d>
                              <m:dPr>
                                <m:ctrlPr>
                                  <a:rPr lang="en-US" altLang="ja-JP" sz="2800" i="1" smtClean="0">
                                    <a:latin typeface="Cambria Math" panose="02040503050406030204" pitchFamily="18" charset="0"/>
                                  </a:rPr>
                                </m:ctrlPr>
                              </m:dPr>
                              <m:e>
                                <m:r>
                                  <m:rPr>
                                    <m:nor/>
                                  </m:rPr>
                                  <a:rPr lang="en-US" altLang="ja-JP" sz="2800" dirty="0"/>
                                  <m:t>4.53</m:t>
                                </m:r>
                              </m:e>
                            </m:d>
                          </m:e>
                          <m:sup>
                            <m:r>
                              <a:rPr lang="en-US" altLang="ja-JP" sz="2800" i="1">
                                <a:latin typeface="Cambria Math" panose="02040503050406030204" pitchFamily="18" charset="0"/>
                              </a:rPr>
                              <m:t>2</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d>
                              <m:dPr>
                                <m:ctrlPr>
                                  <a:rPr lang="en-US" altLang="ja-JP" sz="2800" i="1">
                                    <a:latin typeface="Cambria Math" panose="02040503050406030204" pitchFamily="18" charset="0"/>
                                  </a:rPr>
                                </m:ctrlPr>
                              </m:dPr>
                              <m:e>
                                <m:r>
                                  <m:rPr>
                                    <m:nor/>
                                  </m:rPr>
                                  <a:rPr lang="en-US" altLang="ja-JP" sz="2800" dirty="0"/>
                                  <m:t>4.50</m:t>
                                </m:r>
                              </m:e>
                            </m:d>
                          </m:e>
                          <m:sup>
                            <m:r>
                              <a:rPr lang="en-US" altLang="ja-JP" sz="2800" i="1">
                                <a:latin typeface="Cambria Math" panose="02040503050406030204" pitchFamily="18" charset="0"/>
                              </a:rPr>
                              <m:t>2</m:t>
                            </m:r>
                          </m:sup>
                        </m:sSup>
                      </m:e>
                    </m:rad>
                    <m:r>
                      <a:rPr lang="en-US" altLang="ja-JP" sz="2800" b="0" i="1" smtClean="0">
                        <a:latin typeface="Cambria Math" panose="02040503050406030204" pitchFamily="18" charset="0"/>
                      </a:rPr>
                      <m:t>=</m:t>
                    </m:r>
                    <m:r>
                      <m:rPr>
                        <m:nor/>
                      </m:rPr>
                      <a:rPr lang="en-US" altLang="ja-JP" sz="2800"/>
                      <m:t>0.48</m:t>
                    </m:r>
                  </m:oMath>
                </a14:m>
                <a:endParaRPr kumimoji="1" lang="en-US" altLang="ja-JP" sz="2800" dirty="0"/>
              </a:p>
              <a:p>
                <a:r>
                  <a:rPr lang="en-US" altLang="ja-JP" sz="2800" dirty="0"/>
                  <a:t>(10)</a:t>
                </a:r>
                <a:r>
                  <a:rPr lang="ja-JP" altLang="en-US" sz="2800" dirty="0"/>
                  <a:t>は、今回の実験では使用しない。</a:t>
                </a:r>
                <a:endParaRPr kumimoji="1" lang="en-US" altLang="ja-JP" sz="2800" dirty="0"/>
              </a:p>
            </p:txBody>
          </p:sp>
        </mc:Choice>
        <mc:Fallback xmlns="">
          <p:sp>
            <p:nvSpPr>
              <p:cNvPr id="3" name="テキスト ボックス 2">
                <a:extLst>
                  <a:ext uri="{FF2B5EF4-FFF2-40B4-BE49-F238E27FC236}">
                    <a16:creationId xmlns:a16="http://schemas.microsoft.com/office/drawing/2014/main" id="{903192B6-B717-C81E-936F-85E3FACDAA3C}"/>
                  </a:ext>
                </a:extLst>
              </p:cNvPr>
              <p:cNvSpPr txBox="1">
                <a:spLocks noRot="1" noChangeAspect="1" noMove="1" noResize="1" noEditPoints="1" noAdjustHandles="1" noChangeArrowheads="1" noChangeShapeType="1" noTextEdit="1"/>
              </p:cNvSpPr>
              <p:nvPr/>
            </p:nvSpPr>
            <p:spPr>
              <a:xfrm>
                <a:off x="372535" y="1228904"/>
                <a:ext cx="11819465" cy="5172313"/>
              </a:xfrm>
              <a:prstGeom prst="rect">
                <a:avLst/>
              </a:prstGeom>
              <a:blipFill>
                <a:blip r:embed="rId2"/>
                <a:stretch>
                  <a:fillRect l="-1031" b="-247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3B8BE1D0-A139-D98C-7178-A41D2546C711}"/>
              </a:ext>
            </a:extLst>
          </p:cNvPr>
          <p:cNvSpPr txBox="1"/>
          <p:nvPr/>
        </p:nvSpPr>
        <p:spPr>
          <a:xfrm>
            <a:off x="237067" y="440267"/>
            <a:ext cx="6790266" cy="584775"/>
          </a:xfrm>
          <a:prstGeom prst="rect">
            <a:avLst/>
          </a:prstGeom>
          <a:noFill/>
        </p:spPr>
        <p:txBody>
          <a:bodyPr wrap="square" rtlCol="0">
            <a:spAutoFit/>
          </a:bodyPr>
          <a:lstStyle/>
          <a:p>
            <a:r>
              <a:rPr kumimoji="1" lang="ja-JP" altLang="en-US" sz="3200" dirty="0"/>
              <a:t>検討課題</a:t>
            </a:r>
            <a:r>
              <a:rPr kumimoji="1" lang="en-US" altLang="ja-JP" sz="3200" dirty="0"/>
              <a:t>2</a:t>
            </a:r>
            <a:r>
              <a:rPr kumimoji="1" lang="ja-JP" altLang="en-US" sz="3200" dirty="0"/>
              <a:t>　式</a:t>
            </a:r>
            <a:r>
              <a:rPr kumimoji="1" lang="en-US" altLang="ja-JP" sz="3200" dirty="0"/>
              <a:t>(6)</a:t>
            </a:r>
            <a:r>
              <a:rPr kumimoji="1" lang="ja-JP" altLang="en-US" sz="3200" dirty="0"/>
              <a:t>～</a:t>
            </a:r>
            <a:r>
              <a:rPr kumimoji="1" lang="en-US" altLang="ja-JP" sz="3200" dirty="0"/>
              <a:t>(10)</a:t>
            </a:r>
            <a:endParaRPr kumimoji="1" lang="ja-JP" altLang="en-US" sz="3200" dirty="0"/>
          </a:p>
        </p:txBody>
      </p:sp>
    </p:spTree>
    <p:extLst>
      <p:ext uri="{BB962C8B-B14F-4D97-AF65-F5344CB8AC3E}">
        <p14:creationId xmlns:p14="http://schemas.microsoft.com/office/powerpoint/2010/main" val="3969604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F41EE6C1-4BE0-B98B-23C4-FE0CF493ADCF}"/>
                  </a:ext>
                </a:extLst>
              </p:cNvPr>
              <p:cNvSpPr txBox="1"/>
              <p:nvPr/>
            </p:nvSpPr>
            <p:spPr>
              <a:xfrm>
                <a:off x="200416" y="210066"/>
                <a:ext cx="11849622" cy="3147465"/>
              </a:xfrm>
              <a:prstGeom prst="rect">
                <a:avLst/>
              </a:prstGeom>
              <a:noFill/>
            </p:spPr>
            <p:txBody>
              <a:bodyPr wrap="square" rtlCol="0">
                <a:spAutoFit/>
              </a:bodyPr>
              <a:lstStyle/>
              <a:p>
                <a:r>
                  <a:rPr kumimoji="1" lang="en-US" altLang="ja-JP" sz="2800" dirty="0"/>
                  <a:t>〈</a:t>
                </a:r>
                <a:r>
                  <a:rPr kumimoji="1" lang="ja-JP" altLang="en-US" sz="2800" dirty="0"/>
                  <a:t>特性計算</a:t>
                </a:r>
                <a:r>
                  <a:rPr kumimoji="1" lang="en-US" altLang="ja-JP" sz="2800" dirty="0"/>
                  <a:t>〉</a:t>
                </a:r>
              </a:p>
              <a:p>
                <a:r>
                  <a:rPr lang="ja-JP" altLang="en-US" sz="2800" dirty="0"/>
                  <a:t>実験</a:t>
                </a:r>
                <a:r>
                  <a:rPr lang="en-US" altLang="ja-JP" sz="2800" dirty="0"/>
                  <a:t>1.1</a:t>
                </a:r>
                <a:r>
                  <a:rPr lang="ja-JP" altLang="en-US" sz="2800" dirty="0"/>
                  <a:t>～</a:t>
                </a:r>
                <a:r>
                  <a:rPr lang="en-US" altLang="ja-JP" sz="2800" dirty="0"/>
                  <a:t>1.4</a:t>
                </a:r>
                <a:r>
                  <a:rPr lang="ja-JP" altLang="en-US" sz="2800" dirty="0"/>
                  <a:t>の結果を用いて電圧変動率、効率を計算する。</a:t>
                </a:r>
                <a:endParaRPr lang="en-US" altLang="ja-JP" sz="2800" dirty="0"/>
              </a:p>
              <a:p>
                <a:r>
                  <a:rPr kumimoji="1" lang="en-US" altLang="ja-JP" sz="2800" dirty="0"/>
                  <a:t>2</a:t>
                </a:r>
                <a:r>
                  <a:rPr kumimoji="1" lang="ja-JP" altLang="en-US" sz="2800" dirty="0"/>
                  <a:t>次負荷力率</a:t>
                </a:r>
                <a14:m>
                  <m:oMath xmlns:m="http://schemas.openxmlformats.org/officeDocument/2006/math">
                    <m:r>
                      <a:rPr kumimoji="1" lang="en-US" altLang="ja-JP" sz="2800" b="0" i="1" smtClean="0">
                        <a:latin typeface="Cambria Math" panose="02040503050406030204" pitchFamily="18" charset="0"/>
                      </a:rPr>
                      <m:t>𝑐𝑜𝑠</m:t>
                    </m:r>
                    <m:r>
                      <a:rPr kumimoji="1" lang="ja-JP" altLang="en-US" sz="2800" b="0" i="1" smtClean="0">
                        <a:latin typeface="Cambria Math" panose="02040503050406030204" pitchFamily="18" charset="0"/>
                      </a:rPr>
                      <m:t>𝜑</m:t>
                    </m:r>
                    <m:r>
                      <a:rPr kumimoji="1" lang="en-US" altLang="ja-JP" sz="2800" b="0" i="1" smtClean="0">
                        <a:latin typeface="Cambria Math" panose="02040503050406030204" pitchFamily="18" charset="0"/>
                      </a:rPr>
                      <m:t>=1</m:t>
                    </m:r>
                  </m:oMath>
                </a14:m>
                <a:r>
                  <a:rPr kumimoji="1" lang="ja-JP" altLang="en-US" sz="2800" dirty="0"/>
                  <a:t>および、</a:t>
                </a:r>
                <a:r>
                  <a:rPr lang="en-US" altLang="ja-JP" sz="2800" dirty="0"/>
                  <a:t> </a:t>
                </a:r>
                <a14:m>
                  <m:oMath xmlns:m="http://schemas.openxmlformats.org/officeDocument/2006/math">
                    <m:r>
                      <a:rPr lang="en-US" altLang="ja-JP" sz="2800" i="1">
                        <a:latin typeface="Cambria Math" panose="02040503050406030204" pitchFamily="18" charset="0"/>
                      </a:rPr>
                      <m:t>𝑐𝑜𝑠</m:t>
                    </m:r>
                    <m:r>
                      <a:rPr lang="ja-JP" altLang="en-US" sz="2800" i="1">
                        <a:latin typeface="Cambria Math" panose="02040503050406030204" pitchFamily="18" charset="0"/>
                      </a:rPr>
                      <m:t>𝜑</m:t>
                    </m:r>
                    <m:r>
                      <a:rPr lang="en-US" altLang="ja-JP" sz="2800" i="1">
                        <a:latin typeface="Cambria Math" panose="02040503050406030204" pitchFamily="18" charset="0"/>
                      </a:rPr>
                      <m:t>=</m:t>
                    </m:r>
                    <m:r>
                      <a:rPr lang="en-US" altLang="ja-JP" sz="2800" b="0" i="0" smtClean="0">
                        <a:latin typeface="Cambria Math" panose="02040503050406030204" pitchFamily="18" charset="0"/>
                      </a:rPr>
                      <m:t>0.8</m:t>
                    </m:r>
                    <m:r>
                      <a:rPr lang="ja-JP" altLang="en-US" sz="2800" i="1">
                        <a:latin typeface="Cambria Math" panose="02040503050406030204" pitchFamily="18" charset="0"/>
                      </a:rPr>
                      <m:t>に</m:t>
                    </m:r>
                    <m:r>
                      <a:rPr lang="ja-JP" altLang="en-US" sz="2800" i="1" dirty="0">
                        <a:latin typeface="Cambria Math" panose="02040503050406030204" pitchFamily="18" charset="0"/>
                      </a:rPr>
                      <m:t>対して、</m:t>
                    </m:r>
                  </m:oMath>
                </a14:m>
                <a:r>
                  <a:rPr lang="ja-JP" altLang="en-US" sz="2800" b="0" dirty="0"/>
                  <a:t>２次負荷電流に対する</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𝑞</m:t>
                        </m:r>
                      </m:e>
                      <m:sub>
                        <m:r>
                          <a:rPr lang="en-US" altLang="ja-JP" sz="2800" b="0" i="1" smtClean="0">
                            <a:latin typeface="Cambria Math" panose="02040503050406030204" pitchFamily="18" charset="0"/>
                          </a:rPr>
                          <m:t>𝑟</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𝑞</m:t>
                        </m:r>
                      </m:e>
                      <m:sub>
                        <m:r>
                          <a:rPr lang="en-US" altLang="ja-JP" sz="2800" b="0" i="1" smtClean="0">
                            <a:latin typeface="Cambria Math" panose="02040503050406030204" pitchFamily="18" charset="0"/>
                          </a:rPr>
                          <m:t>𝑥</m:t>
                        </m:r>
                      </m:sub>
                    </m:sSub>
                  </m:oMath>
                </a14:m>
                <a:r>
                  <a:rPr lang="ja-JP" altLang="en-US" sz="2800" b="0" dirty="0"/>
                  <a:t>を計算し、電圧変動率</a:t>
                </a:r>
                <a14:m>
                  <m:oMath xmlns:m="http://schemas.openxmlformats.org/officeDocument/2006/math">
                    <m:r>
                      <a:rPr lang="ja-JP" altLang="en-US" sz="2800" i="1" smtClean="0">
                        <a:latin typeface="Cambria Math" panose="02040503050406030204" pitchFamily="18" charset="0"/>
                      </a:rPr>
                      <m:t>𝜑</m:t>
                    </m:r>
                  </m:oMath>
                </a14:m>
                <a:r>
                  <a:rPr lang="ja-JP" altLang="en-US" sz="2800" b="0" dirty="0"/>
                  <a:t>を求める。</a:t>
                </a:r>
                <a:r>
                  <a:rPr lang="ja-JP" altLang="en-US" sz="2800" dirty="0"/>
                  <a:t>次に銅損</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𝑃</m:t>
                        </m:r>
                      </m:e>
                      <m:sub>
                        <m:r>
                          <a:rPr lang="en-US" altLang="ja-JP" sz="2800" b="0" i="1" smtClean="0">
                            <a:latin typeface="Cambria Math" panose="02040503050406030204" pitchFamily="18" charset="0"/>
                          </a:rPr>
                          <m:t>𝑐</m:t>
                        </m:r>
                      </m:sub>
                    </m:sSub>
                  </m:oMath>
                </a14:m>
                <a:r>
                  <a:rPr lang="ja-JP" altLang="en-US" sz="2800" dirty="0"/>
                  <a:t>と無負荷損（鉄損）</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𝑃</m:t>
                        </m:r>
                      </m:e>
                      <m:sub>
                        <m:r>
                          <a:rPr lang="en-US" altLang="ja-JP" sz="2800" i="1">
                            <a:latin typeface="Cambria Math" panose="02040503050406030204" pitchFamily="18" charset="0"/>
                          </a:rPr>
                          <m:t>𝑐</m:t>
                        </m:r>
                      </m:sub>
                    </m:sSub>
                  </m:oMath>
                </a14:m>
                <a:r>
                  <a:rPr lang="ja-JP" altLang="en-US" sz="2800" dirty="0"/>
                  <a:t>から全損失</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𝑃</m:t>
                        </m:r>
                      </m:e>
                      <m:sub>
                        <m:r>
                          <a:rPr lang="en-US" altLang="ja-JP" sz="2800" b="0" i="1" smtClean="0">
                            <a:latin typeface="Cambria Math" panose="02040503050406030204" pitchFamily="18" charset="0"/>
                          </a:rPr>
                          <m:t>𝐿</m:t>
                        </m:r>
                      </m:sub>
                    </m:sSub>
                  </m:oMath>
                </a14:m>
                <a:r>
                  <a:rPr lang="ja-JP" altLang="en-US" sz="2800" dirty="0"/>
                  <a:t>を算出し、効率</a:t>
                </a:r>
                <a14:m>
                  <m:oMath xmlns:m="http://schemas.openxmlformats.org/officeDocument/2006/math">
                    <m:sSub>
                      <m:sSubPr>
                        <m:ctrlPr>
                          <a:rPr lang="en-US" altLang="ja-JP" sz="2800" i="1" smtClean="0">
                            <a:latin typeface="Cambria Math" panose="02040503050406030204" pitchFamily="18" charset="0"/>
                          </a:rPr>
                        </m:ctrlPr>
                      </m:sSubPr>
                      <m:e>
                        <m:r>
                          <a:rPr lang="ja-JP" altLang="en-US" sz="2800" i="1">
                            <a:latin typeface="Cambria Math" panose="02040503050406030204" pitchFamily="18" charset="0"/>
                          </a:rPr>
                          <m:t>𝜂</m:t>
                        </m:r>
                      </m:e>
                      <m:sub>
                        <m:r>
                          <a:rPr lang="en-US" altLang="ja-JP" sz="2800" i="1">
                            <a:latin typeface="Cambria Math" panose="02040503050406030204" pitchFamily="18" charset="0"/>
                          </a:rPr>
                          <m:t>𝑐𝑜𝑠</m:t>
                        </m:r>
                        <m:r>
                          <a:rPr lang="ja-JP" altLang="en-US" sz="2800" i="1">
                            <a:latin typeface="Cambria Math" panose="02040503050406030204" pitchFamily="18" charset="0"/>
                          </a:rPr>
                          <m:t>𝜑</m:t>
                        </m:r>
                      </m:sub>
                    </m:sSub>
                  </m:oMath>
                </a14:m>
                <a:r>
                  <a:rPr lang="ja-JP" altLang="en-US" sz="2800" dirty="0"/>
                  <a:t>を計算する。なお、</a:t>
                </a:r>
                <a14:m>
                  <m:oMath xmlns:m="http://schemas.openxmlformats.org/officeDocument/2006/math">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𝛼</m:t>
                        </m:r>
                      </m:e>
                      <m:sub>
                        <m:r>
                          <a:rPr lang="en-US" altLang="ja-JP" sz="2800" i="1">
                            <a:latin typeface="Cambria Math" panose="02040503050406030204" pitchFamily="18" charset="0"/>
                          </a:rPr>
                          <m:t>𝑠</m:t>
                        </m:r>
                      </m:sub>
                    </m:sSub>
                  </m:oMath>
                </a14:m>
                <a:r>
                  <a:rPr lang="ja-JP" altLang="en-US" sz="2800" dirty="0"/>
                  <a:t>は電力計の倍率</a:t>
                </a:r>
                <a:r>
                  <a:rPr lang="en-US" altLang="ja-JP" sz="2800" dirty="0"/>
                  <a:t>1.0</a:t>
                </a:r>
                <a:r>
                  <a:rPr lang="ja-JP" altLang="en-US" sz="2800" dirty="0"/>
                  <a:t>である。</a:t>
                </a:r>
                <a:endParaRPr lang="en-US" altLang="ja-JP" sz="2800" dirty="0"/>
              </a:p>
              <a:p>
                <a:r>
                  <a:rPr lang="ja-JP" altLang="en-US" sz="2800" b="0" dirty="0"/>
                  <a:t>なお</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𝑖</m:t>
                        </m:r>
                      </m:sub>
                    </m:sSub>
                    <m:r>
                      <a:rPr lang="ja-JP" altLang="en-US" sz="2800" i="1">
                        <a:latin typeface="Cambria Math" panose="02040503050406030204" pitchFamily="18" charset="0"/>
                      </a:rPr>
                      <m:t>は</m:t>
                    </m:r>
                    <m:r>
                      <a:rPr lang="ja-JP" altLang="en-US" sz="2800" i="1" smtClean="0">
                        <a:latin typeface="Cambria Math" panose="02040503050406030204" pitchFamily="18" charset="0"/>
                      </a:rPr>
                      <m:t>定格</m:t>
                    </m:r>
                  </m:oMath>
                </a14:m>
                <a:r>
                  <a:rPr lang="ja-JP" altLang="en-US" sz="2800" b="0" dirty="0"/>
                  <a:t>時の値、</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  </m:t>
                        </m:r>
                        <m:r>
                          <a:rPr lang="en-US" altLang="ja-JP" sz="2800" i="1">
                            <a:latin typeface="Cambria Math" panose="02040503050406030204" pitchFamily="18" charset="0"/>
                          </a:rPr>
                          <m:t>𝑅</m:t>
                        </m:r>
                      </m:e>
                      <m:sub>
                        <m:r>
                          <a:rPr lang="en-US" altLang="ja-JP" sz="2800" i="1">
                            <a:latin typeface="Cambria Math" panose="02040503050406030204" pitchFamily="18" charset="0"/>
                          </a:rPr>
                          <m:t>𝑒</m:t>
                        </m:r>
                      </m:sub>
                    </m:sSub>
                    <m:r>
                      <a:rPr lang="ja-JP" altLang="en-US"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𝑒</m:t>
                        </m:r>
                      </m:sub>
                    </m:sSub>
                  </m:oMath>
                </a14:m>
                <a:r>
                  <a:rPr lang="ja-JP" altLang="en-US" sz="2800" b="0" dirty="0"/>
                  <a:t>は等価回路で求めた一定値を用いること。</a:t>
                </a:r>
                <a:endParaRPr lang="en-US" altLang="ja-JP" sz="2800" b="0" dirty="0"/>
              </a:p>
            </p:txBody>
          </p:sp>
        </mc:Choice>
        <mc:Fallback xmlns="">
          <p:sp>
            <p:nvSpPr>
              <p:cNvPr id="2" name="テキスト ボックス 1">
                <a:extLst>
                  <a:ext uri="{FF2B5EF4-FFF2-40B4-BE49-F238E27FC236}">
                    <a16:creationId xmlns:a16="http://schemas.microsoft.com/office/drawing/2014/main" id="{F41EE6C1-4BE0-B98B-23C4-FE0CF493ADCF}"/>
                  </a:ext>
                </a:extLst>
              </p:cNvPr>
              <p:cNvSpPr txBox="1">
                <a:spLocks noRot="1" noChangeAspect="1" noMove="1" noResize="1" noEditPoints="1" noAdjustHandles="1" noChangeArrowheads="1" noChangeShapeType="1" noTextEdit="1"/>
              </p:cNvSpPr>
              <p:nvPr/>
            </p:nvSpPr>
            <p:spPr>
              <a:xfrm>
                <a:off x="200416" y="210066"/>
                <a:ext cx="11849622" cy="3147465"/>
              </a:xfrm>
              <a:prstGeom prst="rect">
                <a:avLst/>
              </a:prstGeom>
              <a:blipFill>
                <a:blip r:embed="rId2"/>
                <a:stretch>
                  <a:fillRect l="-1080" t="-1741" b="-4642"/>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E44BD06-D916-F9AB-B7BE-E9CCD6762846}"/>
              </a:ext>
            </a:extLst>
          </p:cNvPr>
          <p:cNvSpPr txBox="1"/>
          <p:nvPr/>
        </p:nvSpPr>
        <p:spPr>
          <a:xfrm>
            <a:off x="5718411" y="4407525"/>
            <a:ext cx="5619746" cy="584775"/>
          </a:xfrm>
          <a:prstGeom prst="rect">
            <a:avLst/>
          </a:prstGeom>
          <a:noFill/>
        </p:spPr>
        <p:txBody>
          <a:bodyPr wrap="square">
            <a:spAutoFit/>
          </a:bodyPr>
          <a:lstStyle/>
          <a:p>
            <a:r>
              <a:rPr kumimoji="1" lang="ja-JP" altLang="en-US" sz="3200" dirty="0"/>
              <a:t>回路</a:t>
            </a:r>
          </a:p>
        </p:txBody>
      </p:sp>
      <p:pic>
        <p:nvPicPr>
          <p:cNvPr id="3" name="図 2" descr="ダイアグラム&#10;&#10;中程度の精度で自動的に生成された説明">
            <a:extLst>
              <a:ext uri="{FF2B5EF4-FFF2-40B4-BE49-F238E27FC236}">
                <a16:creationId xmlns:a16="http://schemas.microsoft.com/office/drawing/2014/main" id="{0F6F59E8-8D3E-8C21-CC30-530B0DB2E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233" y="3285110"/>
            <a:ext cx="8410652" cy="3414380"/>
          </a:xfrm>
          <a:prstGeom prst="rect">
            <a:avLst/>
          </a:prstGeom>
        </p:spPr>
      </p:pic>
    </p:spTree>
    <p:extLst>
      <p:ext uri="{BB962C8B-B14F-4D97-AF65-F5344CB8AC3E}">
        <p14:creationId xmlns:p14="http://schemas.microsoft.com/office/powerpoint/2010/main" val="144380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561FD96-1425-3163-09FA-F8D8E4D25163}"/>
              </a:ext>
            </a:extLst>
          </p:cNvPr>
          <p:cNvSpPr txBox="1"/>
          <p:nvPr/>
        </p:nvSpPr>
        <p:spPr>
          <a:xfrm>
            <a:off x="117817" y="178417"/>
            <a:ext cx="2993721" cy="461665"/>
          </a:xfrm>
          <a:prstGeom prst="rect">
            <a:avLst/>
          </a:prstGeom>
          <a:noFill/>
        </p:spPr>
        <p:txBody>
          <a:bodyPr wrap="square" rtlCol="0">
            <a:spAutoFit/>
          </a:bodyPr>
          <a:lstStyle/>
          <a:p>
            <a:r>
              <a:rPr lang="en-US" altLang="ja-JP" sz="2400" dirty="0"/>
              <a:t>〈</a:t>
            </a:r>
            <a:r>
              <a:rPr kumimoji="1" lang="ja-JP" altLang="en-US" sz="2400" dirty="0"/>
              <a:t>特性計算　方法</a:t>
            </a:r>
            <a:r>
              <a:rPr kumimoji="1"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FD8F237-BF32-3B24-629D-EE0073A6EB37}"/>
                  </a:ext>
                </a:extLst>
              </p:cNvPr>
              <p:cNvSpPr txBox="1"/>
              <p:nvPr/>
            </p:nvSpPr>
            <p:spPr>
              <a:xfrm>
                <a:off x="299355" y="692632"/>
                <a:ext cx="11593289" cy="1865639"/>
              </a:xfrm>
              <a:prstGeom prst="rect">
                <a:avLst/>
              </a:prstGeom>
              <a:noFill/>
            </p:spPr>
            <p:txBody>
              <a:bodyPr wrap="square" rtlCol="0">
                <a:spAutoFit/>
              </a:bodyPr>
              <a:lstStyle/>
              <a:p>
                <a:r>
                  <a:rPr kumimoji="1" lang="en-US" altLang="ja-JP" sz="2800" dirty="0"/>
                  <a:t>2</a:t>
                </a:r>
                <a:r>
                  <a:rPr kumimoji="1" lang="ja-JP" altLang="en-US" sz="2800" dirty="0"/>
                  <a:t>次負荷力率</a:t>
                </a:r>
                <a14:m>
                  <m:oMath xmlns:m="http://schemas.openxmlformats.org/officeDocument/2006/math">
                    <m:r>
                      <a:rPr kumimoji="1" lang="en-US" altLang="ja-JP" sz="2800" b="0" i="1" smtClean="0">
                        <a:latin typeface="Cambria Math" panose="02040503050406030204" pitchFamily="18" charset="0"/>
                      </a:rPr>
                      <m:t>𝑐𝑜𝑠</m:t>
                    </m:r>
                    <m:r>
                      <a:rPr kumimoji="1" lang="ja-JP" altLang="en-US" sz="2800" b="0" i="1" smtClean="0">
                        <a:latin typeface="Cambria Math" panose="02040503050406030204" pitchFamily="18" charset="0"/>
                      </a:rPr>
                      <m:t>𝜑</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𝑚</m:t>
                    </m:r>
                  </m:oMath>
                </a14:m>
                <a:r>
                  <a:rPr kumimoji="1" lang="ja-JP" altLang="en-US" sz="2800" dirty="0"/>
                  <a:t>を</a:t>
                </a:r>
                <a14:m>
                  <m:oMath xmlns:m="http://schemas.openxmlformats.org/officeDocument/2006/math">
                    <m:r>
                      <a:rPr lang="en-US" altLang="ja-JP" sz="2800" i="1">
                        <a:latin typeface="Cambria Math" panose="02040503050406030204" pitchFamily="18" charset="0"/>
                      </a:rPr>
                      <m:t>𝑚</m:t>
                    </m:r>
                    <m:r>
                      <a:rPr lang="en-US" altLang="ja-JP" sz="2800" b="0" i="1" smtClean="0">
                        <a:latin typeface="Cambria Math" panose="02040503050406030204" pitchFamily="18" charset="0"/>
                      </a:rPr>
                      <m:t>=1</m:t>
                    </m:r>
                  </m:oMath>
                </a14:m>
                <a:r>
                  <a:rPr kumimoji="1" lang="ja-JP" altLang="en-US" sz="2800" dirty="0"/>
                  <a:t>および</a:t>
                </a:r>
                <a:r>
                  <a:rPr kumimoji="1" lang="en-US" altLang="ja-JP" sz="2800" dirty="0"/>
                  <a:t>0.8(</a:t>
                </a:r>
                <a14:m>
                  <m:oMath xmlns:m="http://schemas.openxmlformats.org/officeDocument/2006/math">
                    <m:r>
                      <a:rPr lang="en-US" altLang="ja-JP" sz="2800" b="0" i="1" dirty="0" smtClean="0">
                        <a:latin typeface="Cambria Math" panose="02040503050406030204" pitchFamily="18" charset="0"/>
                      </a:rPr>
                      <m:t>𝑠𝑖𝑛</m:t>
                    </m:r>
                    <m:r>
                      <a:rPr lang="ja-JP" altLang="en-US" sz="2800" b="0" i="1" dirty="0" smtClean="0">
                        <a:latin typeface="Cambria Math" panose="02040503050406030204" pitchFamily="18" charset="0"/>
                      </a:rPr>
                      <m:t>𝜑</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𝑛</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𝑛</m:t>
                    </m:r>
                    <m:r>
                      <a:rPr lang="en-US" altLang="ja-JP" sz="2800" b="0" i="1" dirty="0" smtClean="0">
                        <a:latin typeface="Cambria Math" panose="02040503050406030204" pitchFamily="18" charset="0"/>
                      </a:rPr>
                      <m:t>=0.0</m:t>
                    </m:r>
                  </m:oMath>
                </a14:m>
                <a:r>
                  <a:rPr kumimoji="1" lang="ja-JP" altLang="en-US" sz="2800" dirty="0"/>
                  <a:t>および</a:t>
                </a:r>
                <a:r>
                  <a:rPr kumimoji="1" lang="en-US" altLang="ja-JP" sz="2800" dirty="0"/>
                  <a:t>0.6)</a:t>
                </a:r>
                <a:r>
                  <a:rPr kumimoji="1" lang="ja-JP" altLang="en-US" sz="2800" dirty="0"/>
                  <a:t>と仮定し、２次負荷電流</a:t>
                </a:r>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2</m:t>
                        </m:r>
                      </m:sub>
                    </m:sSub>
                    <m:r>
                      <a:rPr lang="ja-JP" altLang="en-US" sz="2800" i="1">
                        <a:latin typeface="Cambria Math" panose="02040503050406030204" pitchFamily="18" charset="0"/>
                      </a:rPr>
                      <m:t>を</m:t>
                    </m:r>
                    <m:r>
                      <a:rPr lang="en-US" altLang="ja-JP" sz="2800" i="1" smtClean="0">
                        <a:latin typeface="Cambria Math" panose="02040503050406030204" pitchFamily="18" charset="0"/>
                      </a:rPr>
                      <m:t>0</m:t>
                    </m:r>
                    <m:r>
                      <a:rPr lang="ja-JP" altLang="en-US" sz="2800" i="1" smtClean="0">
                        <a:latin typeface="Cambria Math" panose="02040503050406030204" pitchFamily="18" charset="0"/>
                      </a:rPr>
                      <m:t>から</m:t>
                    </m:r>
                    <m:r>
                      <a:rPr lang="ja-JP" altLang="en-US" sz="2800" i="1">
                        <a:latin typeface="Cambria Math" panose="02040503050406030204" pitchFamily="18" charset="0"/>
                      </a:rPr>
                      <m:t>定格</m:t>
                    </m:r>
                    <m:r>
                      <a:rPr lang="ja-JP" altLang="en-US" sz="2800" i="1" smtClean="0">
                        <a:latin typeface="Cambria Math" panose="02040503050406030204" pitchFamily="18" charset="0"/>
                      </a:rPr>
                      <m:t>電流まで</m:t>
                    </m:r>
                    <m:r>
                      <a:rPr lang="ja-JP" altLang="en-US" sz="2800" i="1">
                        <a:latin typeface="Cambria Math" panose="02040503050406030204" pitchFamily="18" charset="0"/>
                      </a:rPr>
                      <m:t>仮定して、</m:t>
                    </m:r>
                    <m:r>
                      <a:rPr lang="ja-JP" altLang="en-US" sz="2800" i="1" smtClean="0">
                        <a:latin typeface="Cambria Math" panose="02040503050406030204" pitchFamily="18" charset="0"/>
                      </a:rPr>
                      <m:t>２</m:t>
                    </m:r>
                    <m:r>
                      <a:rPr lang="ja-JP" altLang="en-US" sz="2800" i="1">
                        <a:latin typeface="Cambria Math" panose="02040503050406030204" pitchFamily="18" charset="0"/>
                      </a:rPr>
                      <m:t>次</m:t>
                    </m:r>
                    <m:r>
                      <a:rPr lang="ja-JP" altLang="en-US" sz="2800" i="1" smtClean="0">
                        <a:latin typeface="Cambria Math" panose="02040503050406030204" pitchFamily="18" charset="0"/>
                      </a:rPr>
                      <m:t>端子</m:t>
                    </m:r>
                    <m:r>
                      <a:rPr lang="ja-JP" altLang="en-US" sz="2800" i="1">
                        <a:latin typeface="Cambria Math" panose="02040503050406030204" pitchFamily="18" charset="0"/>
                      </a:rPr>
                      <m:t>電圧</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𝑉</m:t>
                        </m:r>
                      </m:e>
                      <m:sub>
                        <m:r>
                          <a:rPr lang="en-US" altLang="ja-JP" sz="2800" i="1">
                            <a:latin typeface="Cambria Math" panose="02040503050406030204" pitchFamily="18" charset="0"/>
                          </a:rPr>
                          <m:t>2</m:t>
                        </m:r>
                      </m:sub>
                    </m:sSub>
                  </m:oMath>
                </a14:m>
                <a:r>
                  <a:rPr kumimoji="1" lang="ja-JP" altLang="en-US" sz="2800" dirty="0"/>
                  <a:t>、電圧変動率</a:t>
                </a:r>
                <a14:m>
                  <m:oMath xmlns:m="http://schemas.openxmlformats.org/officeDocument/2006/math">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𝑞</m:t>
                        </m:r>
                      </m:e>
                      <m:sub>
                        <m:r>
                          <a:rPr lang="en-US" altLang="ja-JP" sz="2800" b="0" i="1" smtClean="0">
                            <a:latin typeface="Cambria Math" panose="02040503050406030204" pitchFamily="18" charset="0"/>
                          </a:rPr>
                          <m:t>𝑐𝑜𝑠</m:t>
                        </m:r>
                        <m:r>
                          <a:rPr lang="ja-JP" altLang="en-US" sz="2800" b="0" i="1" smtClean="0">
                            <a:latin typeface="Cambria Math" panose="02040503050406030204" pitchFamily="18" charset="0"/>
                          </a:rPr>
                          <m:t>𝜑</m:t>
                        </m:r>
                      </m:sub>
                    </m:sSub>
                    <m:r>
                      <a:rPr lang="ja-JP" altLang="en-US" sz="2800" i="1" smtClean="0">
                        <a:latin typeface="Cambria Math" panose="02040503050406030204" pitchFamily="18" charset="0"/>
                      </a:rPr>
                      <m:t>、</m:t>
                    </m:r>
                    <m:r>
                      <a:rPr lang="ja-JP" altLang="en-US" sz="2800" i="1">
                        <a:latin typeface="Cambria Math" panose="02040503050406030204" pitchFamily="18" charset="0"/>
                      </a:rPr>
                      <m:t>効率</m:t>
                    </m:r>
                    <m:sSub>
                      <m:sSubPr>
                        <m:ctrlPr>
                          <a:rPr lang="en-US" altLang="ja-JP" sz="2800" i="1" smtClean="0">
                            <a:latin typeface="Cambria Math" panose="02040503050406030204" pitchFamily="18" charset="0"/>
                          </a:rPr>
                        </m:ctrlPr>
                      </m:sSubPr>
                      <m:e>
                        <m:r>
                          <a:rPr lang="ja-JP" altLang="en-US" sz="2800" i="1" smtClean="0">
                            <a:latin typeface="Cambria Math" panose="02040503050406030204" pitchFamily="18" charset="0"/>
                          </a:rPr>
                          <m:t>𝜂</m:t>
                        </m:r>
                      </m:e>
                      <m:sub>
                        <m:r>
                          <a:rPr lang="en-US" altLang="ja-JP" sz="2800" i="1">
                            <a:latin typeface="Cambria Math" panose="02040503050406030204" pitchFamily="18" charset="0"/>
                          </a:rPr>
                          <m:t>𝑐𝑜𝑠</m:t>
                        </m:r>
                        <m:r>
                          <a:rPr lang="ja-JP" altLang="en-US" sz="2800" i="1">
                            <a:latin typeface="Cambria Math" panose="02040503050406030204" pitchFamily="18" charset="0"/>
                          </a:rPr>
                          <m:t>𝜑</m:t>
                        </m:r>
                      </m:sub>
                    </m:sSub>
                  </m:oMath>
                </a14:m>
                <a:r>
                  <a:rPr kumimoji="1" lang="ja-JP" altLang="en-US" sz="2800" dirty="0"/>
                  <a:t>を求める</a:t>
                </a:r>
                <a14:m>
                  <m:oMath xmlns:m="http://schemas.openxmlformats.org/officeDocument/2006/math">
                    <m:r>
                      <a:rPr lang="ja-JP" altLang="en-US" sz="2800" i="1">
                        <a:latin typeface="Cambria Math" panose="02040503050406030204" pitchFamily="18" charset="0"/>
                      </a:rPr>
                      <m:t>。</m:t>
                    </m:r>
                    <m:r>
                      <a:rPr lang="ja-JP" altLang="en-US" sz="2800" i="1" smtClean="0">
                        <a:latin typeface="Cambria Math" panose="02040503050406030204" pitchFamily="18" charset="0"/>
                      </a:rPr>
                      <m:t>なお、</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𝑉</m:t>
                        </m:r>
                      </m:e>
                      <m:sub>
                        <m:r>
                          <a:rPr lang="en-US" altLang="ja-JP" sz="2800" b="0" i="1" smtClean="0">
                            <a:latin typeface="Cambria Math" panose="02040503050406030204" pitchFamily="18" charset="0"/>
                          </a:rPr>
                          <m:t>1</m:t>
                        </m:r>
                      </m:sub>
                    </m:sSub>
                  </m:oMath>
                </a14:m>
                <a:r>
                  <a:rPr kumimoji="1" lang="ja-JP" altLang="en-US" sz="2800" dirty="0"/>
                  <a:t>は定格</a:t>
                </a:r>
                <a:r>
                  <a:rPr kumimoji="1" lang="en-US" altLang="ja-JP" sz="2800" dirty="0"/>
                  <a:t>1</a:t>
                </a:r>
                <a:r>
                  <a:rPr kumimoji="1" lang="ja-JP" altLang="en-US" sz="2800" dirty="0"/>
                  <a:t>次電圧</a:t>
                </a:r>
                <a:r>
                  <a:rPr kumimoji="1" lang="en-US" altLang="ja-JP" sz="2800" dirty="0"/>
                  <a:t>100V</a:t>
                </a:r>
                <a:r>
                  <a:rPr kumimoji="1" lang="ja-JP" altLang="en-US" sz="2800" dirty="0"/>
                  <a:t>である。</a:t>
                </a:r>
              </a:p>
            </p:txBody>
          </p:sp>
        </mc:Choice>
        <mc:Fallback xmlns="">
          <p:sp>
            <p:nvSpPr>
              <p:cNvPr id="3" name="テキスト ボックス 2">
                <a:extLst>
                  <a:ext uri="{FF2B5EF4-FFF2-40B4-BE49-F238E27FC236}">
                    <a16:creationId xmlns:a16="http://schemas.microsoft.com/office/drawing/2014/main" id="{EFD8F237-BF32-3B24-629D-EE0073A6EB37}"/>
                  </a:ext>
                </a:extLst>
              </p:cNvPr>
              <p:cNvSpPr txBox="1">
                <a:spLocks noRot="1" noChangeAspect="1" noMove="1" noResize="1" noEditPoints="1" noAdjustHandles="1" noChangeArrowheads="1" noChangeShapeType="1" noTextEdit="1"/>
              </p:cNvSpPr>
              <p:nvPr/>
            </p:nvSpPr>
            <p:spPr>
              <a:xfrm>
                <a:off x="299355" y="692632"/>
                <a:ext cx="11593289" cy="1865639"/>
              </a:xfrm>
              <a:prstGeom prst="rect">
                <a:avLst/>
              </a:prstGeom>
              <a:blipFill>
                <a:blip r:embed="rId2"/>
                <a:stretch>
                  <a:fillRect l="-1052" t="-3268" b="-849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3B1B67D4-BBE6-F3A8-31B4-D0223B0595DA}"/>
              </a:ext>
            </a:extLst>
          </p:cNvPr>
          <p:cNvSpPr txBox="1"/>
          <p:nvPr/>
        </p:nvSpPr>
        <p:spPr>
          <a:xfrm>
            <a:off x="2311879" y="3429000"/>
            <a:ext cx="5762446" cy="461665"/>
          </a:xfrm>
          <a:prstGeom prst="rect">
            <a:avLst/>
          </a:prstGeom>
          <a:noFill/>
        </p:spPr>
        <p:txBody>
          <a:bodyPr wrap="square" rtlCol="0">
            <a:spAutoFit/>
          </a:bodyPr>
          <a:lstStyle/>
          <a:p>
            <a:r>
              <a:rPr kumimoji="1" lang="en-US" altLang="ja-JP" sz="2400" dirty="0"/>
              <a:t>P20</a:t>
            </a:r>
            <a:r>
              <a:rPr kumimoji="1" lang="ja-JP" altLang="en-US" sz="2400" dirty="0"/>
              <a:t>と同じ回路</a:t>
            </a:r>
          </a:p>
        </p:txBody>
      </p:sp>
      <p:pic>
        <p:nvPicPr>
          <p:cNvPr id="6" name="図 5" descr="ダイアグラム&#10;&#10;中程度の精度で自動的に生成された説明">
            <a:extLst>
              <a:ext uri="{FF2B5EF4-FFF2-40B4-BE49-F238E27FC236}">
                <a16:creationId xmlns:a16="http://schemas.microsoft.com/office/drawing/2014/main" id="{011A6991-33C5-F820-D9AE-7AEA18137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099" y="2904591"/>
            <a:ext cx="8410652" cy="3414380"/>
          </a:xfrm>
          <a:prstGeom prst="rect">
            <a:avLst/>
          </a:prstGeom>
        </p:spPr>
      </p:pic>
    </p:spTree>
    <p:extLst>
      <p:ext uri="{BB962C8B-B14F-4D97-AF65-F5344CB8AC3E}">
        <p14:creationId xmlns:p14="http://schemas.microsoft.com/office/powerpoint/2010/main" val="2066417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5351B90B-981B-D539-3C12-DDA4706E69A9}"/>
                  </a:ext>
                </a:extLst>
              </p:cNvPr>
              <p:cNvSpPr txBox="1"/>
              <p:nvPr/>
            </p:nvSpPr>
            <p:spPr>
              <a:xfrm>
                <a:off x="0" y="97278"/>
                <a:ext cx="12302836" cy="4407169"/>
              </a:xfrm>
              <a:prstGeom prst="rect">
                <a:avLst/>
              </a:prstGeom>
              <a:noFill/>
            </p:spPr>
            <p:txBody>
              <a:bodyPr wrap="square" rtlCol="0">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𝑟</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2</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𝑒</m:t>
                            </m:r>
                          </m:sub>
                        </m:sSub>
                      </m:num>
                      <m:den>
                        <m:r>
                          <a:rPr lang="en-US" altLang="ja-JP" sz="2400" b="0" i="1" smtClean="0">
                            <a:latin typeface="Cambria Math" panose="02040503050406030204" pitchFamily="18" charset="0"/>
                          </a:rPr>
                          <m:t>𝑎</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den>
                    </m:f>
                    <m:r>
                      <a:rPr lang="en-US" altLang="ja-JP" sz="240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100=</m:t>
                    </m:r>
                    <m:r>
                      <a:rPr lang="en-US" altLang="ja-JP" sz="2400" i="1" dirty="0">
                        <a:latin typeface="Cambria Math" panose="02040503050406030204" pitchFamily="18" charset="0"/>
                        <a:ea typeface="Cambria Math" panose="02040503050406030204" pitchFamily="18" charset="0"/>
                      </a:rPr>
                      <m:t>%</m:t>
                    </m:r>
                  </m:oMath>
                </a14:m>
                <a:r>
                  <a:rPr lang="ja-JP" altLang="en-US" sz="2400" dirty="0"/>
                  <a:t>抵抗電圧硬化　　</a:t>
                </a:r>
                <a:r>
                  <a:rPr lang="en-US" altLang="ja-JP" sz="2400" dirty="0"/>
                  <a:t>(11)</a:t>
                </a:r>
                <a:r>
                  <a:rPr lang="ja-JP" altLang="en-US" sz="2400" dirty="0"/>
                  <a:t>　　　</a:t>
                </a:r>
                <a14:m>
                  <m:oMath xmlns:m="http://schemas.openxmlformats.org/officeDocument/2006/math">
                    <m:r>
                      <a:rPr lang="ja-JP" altLang="en-US" sz="2400" i="1" dirty="0">
                        <a:latin typeface="Cambria Math" panose="02040503050406030204" pitchFamily="18" charset="0"/>
                      </a:rPr>
                      <m:t>　</m:t>
                    </m:r>
                    <m:r>
                      <a:rPr lang="ja-JP" altLang="en-US" sz="2400" i="1" dirty="0" smtClean="0">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ja-JP" altLang="en-US" sz="2400" i="1">
                        <a:latin typeface="Cambria Math" panose="02040503050406030204" pitchFamily="18" charset="0"/>
                      </a:rPr>
                      <m:t>＝２次出力</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oMath>
                </a14:m>
                <a:r>
                  <a:rPr lang="ja-JP" altLang="en-US" sz="2400" b="0" i="1" dirty="0">
                    <a:latin typeface="Cambria Math" panose="02040503050406030204" pitchFamily="18" charset="0"/>
                  </a:rPr>
                  <a:t>　　</a:t>
                </a:r>
                <a:r>
                  <a:rPr lang="en-US" altLang="ja-JP" sz="2400" b="0" dirty="0">
                    <a:latin typeface="Cambria Math" panose="02040503050406030204" pitchFamily="18" charset="0"/>
                  </a:rPr>
                  <a:t>(15)</a:t>
                </a:r>
              </a:p>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𝑥</m:t>
                        </m:r>
                      </m:sub>
                    </m:sSub>
                  </m:oMath>
                </a14:m>
                <a:r>
                  <a:rPr lang="en-US" altLang="ja-JP" sz="2400" b="0" dirty="0"/>
                  <a:t>=</a:t>
                </a:r>
                <a:r>
                  <a:rPr lang="en-US" altLang="ja-JP" sz="2400" dirty="0"/>
                  <a:t> </a:t>
                </a:r>
                <a14:m>
                  <m:oMath xmlns:m="http://schemas.openxmlformats.org/officeDocument/2006/math">
                    <m:f>
                      <m:fPr>
                        <m:ctrlPr>
                          <a:rPr lang="en-US" altLang="ja-JP" sz="2400" b="0" i="1" dirty="0" smtClean="0">
                            <a:latin typeface="Cambria Math" panose="02040503050406030204" pitchFamily="18" charset="0"/>
                            <a:ea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𝑒</m:t>
                            </m:r>
                          </m:sub>
                        </m:sSub>
                      </m:num>
                      <m:den>
                        <m:r>
                          <a:rPr lang="en-US" altLang="ja-JP" sz="2400" i="1">
                            <a:latin typeface="Cambria Math" panose="02040503050406030204" pitchFamily="18" charset="0"/>
                          </a:rPr>
                          <m:t>𝑎</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den>
                    </m:f>
                    <m:r>
                      <a:rPr lang="en-US" altLang="ja-JP" sz="2400" b="0" i="1" dirty="0" smtClean="0">
                        <a:latin typeface="Cambria Math" panose="02040503050406030204" pitchFamily="18" charset="0"/>
                        <a:ea typeface="Cambria Math" panose="02040503050406030204" pitchFamily="18" charset="0"/>
                      </a:rPr>
                      <m:t>×100</m:t>
                    </m:r>
                  </m:oMath>
                </a14:m>
                <a:r>
                  <a:rPr lang="en-US" altLang="ja-JP" sz="2400" dirty="0">
                    <a:ea typeface="Cambria Math" panose="02040503050406030204" pitchFamily="18" charset="0"/>
                  </a:rPr>
                  <a:t>=</a:t>
                </a:r>
                <a14:m>
                  <m:oMath xmlns:m="http://schemas.openxmlformats.org/officeDocument/2006/math">
                    <m:r>
                      <a:rPr lang="en-US" altLang="ja-JP" sz="2400" i="1" dirty="0" smtClean="0">
                        <a:latin typeface="Cambria Math" panose="02040503050406030204" pitchFamily="18" charset="0"/>
                        <a:ea typeface="Cambria Math" panose="02040503050406030204" pitchFamily="18" charset="0"/>
                      </a:rPr>
                      <m:t>%</m:t>
                    </m:r>
                  </m:oMath>
                </a14:m>
                <a:r>
                  <a:rPr lang="ja-JP" altLang="en-US" sz="2400" b="0" dirty="0"/>
                  <a:t>リアクタンス電圧降下　</a:t>
                </a:r>
                <a:r>
                  <a:rPr lang="en-US" altLang="ja-JP" sz="2400" b="0" dirty="0"/>
                  <a:t>(12)</a:t>
                </a:r>
                <a:r>
                  <a:rPr lang="ja-JP" altLang="en-US" sz="2400" b="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𝑐</m:t>
                        </m:r>
                      </m:sub>
                    </m:sSub>
                    <m:r>
                      <a:rPr lang="ja-JP" altLang="en-US" sz="2400" i="1">
                        <a:latin typeface="Cambria Math" panose="02040503050406030204" pitchFamily="18" charset="0"/>
                      </a:rPr>
                      <m:t>＝銅損</m:t>
                    </m:r>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e>
                      <m:sup>
                        <m:r>
                          <a:rPr lang="en-US" altLang="ja-JP" sz="2400" i="1">
                            <a:latin typeface="Cambria Math" panose="02040503050406030204" pitchFamily="18" charset="0"/>
                          </a:rPr>
                          <m:t>2</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e>
                      <m:sup>
                        <m:r>
                          <a:rPr lang="en-US" altLang="ja-JP" sz="2400" i="1">
                            <a:latin typeface="Cambria Math" panose="02040503050406030204" pitchFamily="18" charset="0"/>
                          </a:rPr>
                          <m:t>′</m:t>
                        </m:r>
                      </m:sup>
                    </m:sSup>
                  </m:oMath>
                </a14:m>
                <a:r>
                  <a:rPr lang="ja-JP" altLang="en-US" sz="2400" b="0" dirty="0"/>
                  <a:t>　　　　</a:t>
                </a:r>
                <a:r>
                  <a:rPr lang="en-US" altLang="ja-JP" sz="2400" b="0" dirty="0"/>
                  <a:t>(16)</a:t>
                </a:r>
              </a:p>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𝑐𝑜𝑠</m:t>
                        </m:r>
                        <m:r>
                          <a:rPr lang="ja-JP" altLang="en-US" sz="2400" b="0" i="1" smtClean="0">
                            <a:latin typeface="Cambria Math" panose="02040503050406030204" pitchFamily="18" charset="0"/>
                          </a:rPr>
                          <m:t>𝜑</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電圧</m:t>
                    </m:r>
                  </m:oMath>
                </a14:m>
                <a:r>
                  <a:rPr lang="ja-JP" altLang="en-US" sz="2400" dirty="0"/>
                  <a:t>変動率</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r>
                      <a:rPr lang="en-US" altLang="ja-JP" sz="2400" b="0" i="1" smtClean="0">
                        <a:latin typeface="Cambria Math" panose="02040503050406030204" pitchFamily="18" charset="0"/>
                      </a:rPr>
                      <m:t>𝑚</m:t>
                    </m:r>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b="0" i="1" smtClean="0">
                            <a:latin typeface="Cambria Math" panose="02040503050406030204" pitchFamily="18" charset="0"/>
                          </a:rPr>
                          <m:t>𝑥</m:t>
                        </m:r>
                      </m:sub>
                    </m:sSub>
                    <m:r>
                      <a:rPr lang="en-US" altLang="ja-JP" sz="2400" b="0" i="1" smtClean="0">
                        <a:latin typeface="Cambria Math" panose="02040503050406030204" pitchFamily="18" charset="0"/>
                      </a:rPr>
                      <m:t>𝑛</m:t>
                    </m:r>
                  </m:oMath>
                </a14:m>
                <a:r>
                  <a:rPr lang="ja-JP" altLang="en-US" sz="2400" b="0" i="1" dirty="0">
                    <a:latin typeface="Cambria Math" panose="02040503050406030204" pitchFamily="18" charset="0"/>
                  </a:rPr>
                  <a:t>　　　　　</a:t>
                </a:r>
                <a:r>
                  <a:rPr lang="en-US" altLang="ja-JP" sz="2400" b="0" dirty="0">
                    <a:latin typeface="Cambria Math" panose="02040503050406030204" pitchFamily="18" charset="0"/>
                  </a:rPr>
                  <a:t>(13)</a:t>
                </a:r>
                <a:r>
                  <a:rPr lang="ja-JP" altLang="en-US" sz="2400" b="0" dirty="0">
                    <a:latin typeface="Cambria Math" panose="02040503050406030204" pitchFamily="18" charset="0"/>
                  </a:rPr>
                  <a:t>　　</a:t>
                </a:r>
                <a14:m>
                  <m:oMath xmlns:m="http://schemas.openxmlformats.org/officeDocument/2006/math">
                    <m:r>
                      <a:rPr lang="ja-JP" altLang="en-US" sz="2400" i="1" dirty="0">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𝐿</m:t>
                        </m:r>
                      </m:sub>
                    </m:sSub>
                    <m:r>
                      <a:rPr lang="ja-JP" altLang="en-US" sz="2400" i="1">
                        <a:latin typeface="Cambria Math" panose="02040503050406030204" pitchFamily="18" charset="0"/>
                      </a:rPr>
                      <m:t>＝全損失</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𝑐</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r>
                      <a:rPr lang="ja-JP" altLang="en-US" sz="2400" i="1" smtClean="0">
                        <a:latin typeface="Cambria Math" panose="02040503050406030204" pitchFamily="18" charset="0"/>
                      </a:rPr>
                      <m:t>　</m:t>
                    </m:r>
                  </m:oMath>
                </a14:m>
                <a:r>
                  <a:rPr lang="ja-JP" altLang="en-US" sz="2400" b="0" i="1" dirty="0">
                    <a:latin typeface="Cambria Math" panose="02040503050406030204" pitchFamily="18" charset="0"/>
                  </a:rPr>
                  <a:t>　　　</a:t>
                </a:r>
                <a:r>
                  <a:rPr lang="en-US" altLang="ja-JP" sz="2400" b="0" dirty="0">
                    <a:latin typeface="Cambria Math" panose="02040503050406030204" pitchFamily="18" charset="0"/>
                  </a:rPr>
                  <a:t>(17)</a:t>
                </a:r>
              </a:p>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b="0" i="1" smtClean="0">
                        <a:latin typeface="Cambria Math" panose="02040503050406030204" pitchFamily="18" charset="0"/>
                      </a:rPr>
                      <m:t>=</m:t>
                    </m:r>
                    <m:r>
                      <a:rPr lang="en-US" altLang="ja-JP" sz="2400" i="1">
                        <a:latin typeface="Cambria Math" panose="02040503050406030204" pitchFamily="18" charset="0"/>
                      </a:rPr>
                      <m:t>2</m:t>
                    </m:r>
                    <m:r>
                      <a:rPr lang="ja-JP" altLang="en-US" sz="2400" i="1" smtClean="0">
                        <a:latin typeface="Cambria Math" panose="02040503050406030204" pitchFamily="18" charset="0"/>
                      </a:rPr>
                      <m:t>次</m:t>
                    </m:r>
                    <m:r>
                      <a:rPr lang="ja-JP" altLang="en-US" sz="2400" i="1">
                        <a:latin typeface="Cambria Math" panose="02040503050406030204" pitchFamily="18" charset="0"/>
                      </a:rPr>
                      <m:t>負荷</m:t>
                    </m:r>
                    <m:r>
                      <a:rPr lang="ja-JP" altLang="en-US" sz="2400" i="1" smtClean="0">
                        <a:latin typeface="Cambria Math" panose="02040503050406030204" pitchFamily="18" charset="0"/>
                      </a:rPr>
                      <m:t>端子</m:t>
                    </m:r>
                    <m:r>
                      <a:rPr lang="ja-JP" altLang="en-US" sz="2400" i="1">
                        <a:latin typeface="Cambria Math" panose="02040503050406030204" pitchFamily="18" charset="0"/>
                      </a:rPr>
                      <m:t>電圧</m:t>
                    </m:r>
                    <m:r>
                      <a:rPr lang="ja-JP" altLang="en-US" sz="240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b="0" i="1" smtClean="0">
                        <a:latin typeface="Cambria Math" panose="02040503050406030204" pitchFamily="18" charset="0"/>
                      </a:rPr>
                      <m:t>/100)/</m:t>
                    </m:r>
                    <m:r>
                      <a:rPr lang="en-US" altLang="ja-JP" sz="2400" b="0" i="1" smtClean="0">
                        <a:latin typeface="Cambria Math" panose="02040503050406030204" pitchFamily="18" charset="0"/>
                      </a:rPr>
                      <m:t>𝑎</m:t>
                    </m:r>
                    <m:d>
                      <m:dPr>
                        <m:begChr m:val="["/>
                        <m:endChr m:val="]"/>
                        <m:ctrlPr>
                          <a:rPr lang="en-US" altLang="ja-JP" sz="2400" b="0" i="1" smtClean="0">
                            <a:latin typeface="Cambria Math" panose="02040503050406030204" pitchFamily="18" charset="0"/>
                          </a:rPr>
                        </m:ctrlPr>
                      </m:dPr>
                      <m:e>
                        <m:r>
                          <m:rPr>
                            <m:sty m:val="p"/>
                          </m:rPr>
                          <a:rPr lang="en-US" altLang="ja-JP" sz="2400" i="1">
                            <a:latin typeface="Cambria Math" panose="02040503050406030204" pitchFamily="18" charset="0"/>
                          </a:rPr>
                          <m:t>V</m:t>
                        </m:r>
                      </m:e>
                    </m:d>
                  </m:oMath>
                </a14:m>
                <a:r>
                  <a:rPr lang="en-US" altLang="ja-JP" sz="2400" dirty="0"/>
                  <a:t>(14)  </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𝐿</m:t>
                        </m:r>
                      </m:sub>
                    </m:sSub>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×100[%]</m:t>
                    </m:r>
                  </m:oMath>
                </a14:m>
                <a:r>
                  <a:rPr lang="en-US" altLang="ja-JP" sz="2400" dirty="0"/>
                  <a:t>(18</a:t>
                </a:r>
                <a:endParaRPr kumimoji="1" lang="ja-JP" altLang="en-US" sz="2400" dirty="0"/>
              </a:p>
              <a:p>
                <a:endParaRPr lang="en-US" altLang="ja-JP" sz="2400" b="0" dirty="0">
                  <a:latin typeface="Cambria Math" panose="02040503050406030204" pitchFamily="18" charset="0"/>
                </a:endParaRPr>
              </a:p>
              <a:p>
                <a:r>
                  <a:rPr lang="ja-JP" altLang="en-US" sz="2400" dirty="0"/>
                  <a:t>求めたデータより、</a:t>
                </a:r>
                <a:r>
                  <a:rPr lang="en-US" altLang="ja-JP" sz="2400" dirty="0"/>
                  <a:t>2</a:t>
                </a:r>
                <a:r>
                  <a:rPr lang="ja-JP" altLang="en-US" sz="2400" dirty="0"/>
                  <a:t>次負荷電流</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2</m:t>
                        </m:r>
                      </m:sub>
                    </m:sSub>
                  </m:oMath>
                </a14:m>
                <a:r>
                  <a:rPr lang="ja-JP" altLang="en-US" sz="2400" dirty="0"/>
                  <a:t>を横軸として、力率１</a:t>
                </a:r>
                <a:r>
                  <a:rPr lang="en-US" altLang="ja-JP" sz="2400" dirty="0"/>
                  <a:t>(</a:t>
                </a:r>
                <a14:m>
                  <m:oMath xmlns:m="http://schemas.openxmlformats.org/officeDocument/2006/math">
                    <m:r>
                      <a:rPr lang="en-US" altLang="ja-JP" sz="2400" i="1">
                        <a:latin typeface="Cambria Math" panose="02040503050406030204" pitchFamily="18" charset="0"/>
                      </a:rPr>
                      <m:t>𝑐𝑜𝑠</m:t>
                    </m:r>
                    <m:r>
                      <a:rPr lang="ja-JP" altLang="en-US" sz="2400" i="1">
                        <a:latin typeface="Cambria Math" panose="02040503050406030204" pitchFamily="18" charset="0"/>
                      </a:rPr>
                      <m:t>𝜑</m:t>
                    </m:r>
                  </m:oMath>
                </a14:m>
                <a:r>
                  <a:rPr lang="ja-JP" altLang="en-US" sz="2400" dirty="0"/>
                  <a:t>＝</a:t>
                </a:r>
                <a:r>
                  <a:rPr lang="en-US" altLang="ja-JP" sz="2400" dirty="0"/>
                  <a:t>1)</a:t>
                </a:r>
                <a:r>
                  <a:rPr lang="ja-JP" altLang="en-US" sz="2400" dirty="0"/>
                  <a:t>と遅れ力率</a:t>
                </a:r>
                <a:r>
                  <a:rPr lang="en-US" altLang="ja-JP" sz="2400" dirty="0"/>
                  <a:t>(</a:t>
                </a:r>
                <a14:m>
                  <m:oMath xmlns:m="http://schemas.openxmlformats.org/officeDocument/2006/math">
                    <m:r>
                      <a:rPr lang="en-US" altLang="ja-JP" sz="2400" i="1">
                        <a:latin typeface="Cambria Math" panose="02040503050406030204" pitchFamily="18" charset="0"/>
                      </a:rPr>
                      <m:t>𝑐𝑜𝑠</m:t>
                    </m:r>
                    <m:r>
                      <a:rPr lang="ja-JP" altLang="en-US" sz="2400" i="1">
                        <a:latin typeface="Cambria Math" panose="02040503050406030204" pitchFamily="18" charset="0"/>
                      </a:rPr>
                      <m:t>𝜑</m:t>
                    </m:r>
                  </m:oMath>
                </a14:m>
                <a:r>
                  <a:rPr lang="ja-JP" altLang="en-US" sz="2400" dirty="0"/>
                  <a:t>＝</a:t>
                </a:r>
                <a:r>
                  <a:rPr lang="en-US" altLang="ja-JP" sz="2400" dirty="0"/>
                  <a:t>0.8)</a:t>
                </a:r>
                <a:r>
                  <a:rPr lang="ja-JP" altLang="en-US" sz="2400" dirty="0"/>
                  <a:t>に対する２次</a:t>
                </a:r>
                <a14:m>
                  <m:oMath xmlns:m="http://schemas.openxmlformats.org/officeDocument/2006/math">
                    <m:r>
                      <a:rPr lang="ja-JP" altLang="en-US" sz="2400" i="1">
                        <a:latin typeface="Cambria Math" panose="02040503050406030204" pitchFamily="18" charset="0"/>
                      </a:rPr>
                      <m:t>端子電圧</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oMath>
                </a14:m>
                <a:r>
                  <a:rPr lang="ja-JP" altLang="en-US" sz="2400" dirty="0"/>
                  <a:t>、</a:t>
                </a:r>
                <a:r>
                  <a:rPr kumimoji="1" lang="ja-JP" altLang="en-US" sz="2400" dirty="0"/>
                  <a:t>電圧変動率</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𝑐𝑜𝑠</m:t>
                        </m:r>
                        <m:r>
                          <a:rPr lang="ja-JP" altLang="en-US" sz="2400" b="0" i="1" smtClean="0">
                            <a:latin typeface="Cambria Math" panose="02040503050406030204" pitchFamily="18" charset="0"/>
                          </a:rPr>
                          <m:t>𝜑</m:t>
                        </m:r>
                      </m:sub>
                    </m:sSub>
                    <m:r>
                      <a:rPr lang="ja-JP" altLang="en-US" sz="2400" i="1" smtClean="0">
                        <a:latin typeface="Cambria Math" panose="02040503050406030204" pitchFamily="18" charset="0"/>
                      </a:rPr>
                      <m:t>、</m:t>
                    </m:r>
                    <m:r>
                      <a:rPr lang="ja-JP" altLang="en-US" sz="2400" i="1">
                        <a:latin typeface="Cambria Math" panose="02040503050406030204" pitchFamily="18" charset="0"/>
                      </a:rPr>
                      <m:t>効率</m:t>
                    </m:r>
                    <m:sSub>
                      <m:sSubPr>
                        <m:ctrlPr>
                          <a:rPr lang="en-US" altLang="ja-JP" sz="2400" i="1" smtClean="0">
                            <a:latin typeface="Cambria Math" panose="02040503050406030204" pitchFamily="18" charset="0"/>
                          </a:rPr>
                        </m:ctrlPr>
                      </m:sSubPr>
                      <m:e>
                        <m:r>
                          <a:rPr lang="ja-JP" altLang="en-US" sz="2400" i="1" smtClean="0">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を縦軸とするグラフを描き、その結果について考察する。 （特に、効率が最大となる条件と理由）</a:t>
                </a:r>
                <a:endParaRPr lang="en-US" altLang="ja-JP" sz="2400" dirty="0"/>
              </a:p>
              <a:p>
                <a:endParaRPr kumimoji="1" lang="en-US" altLang="ja-JP" dirty="0"/>
              </a:p>
              <a:p>
                <a:endParaRPr kumimoji="1" lang="en-US" altLang="ja-JP" dirty="0"/>
              </a:p>
              <a:p>
                <a:endParaRPr kumimoji="1" lang="ja-JP" altLang="en-US" dirty="0"/>
              </a:p>
            </p:txBody>
          </p:sp>
        </mc:Choice>
        <mc:Fallback xmlns="">
          <p:sp>
            <p:nvSpPr>
              <p:cNvPr id="2" name="テキスト ボックス 1">
                <a:extLst>
                  <a:ext uri="{FF2B5EF4-FFF2-40B4-BE49-F238E27FC236}">
                    <a16:creationId xmlns:a16="http://schemas.microsoft.com/office/drawing/2014/main" id="{5351B90B-981B-D539-3C12-DDA4706E69A9}"/>
                  </a:ext>
                </a:extLst>
              </p:cNvPr>
              <p:cNvSpPr txBox="1">
                <a:spLocks noRot="1" noChangeAspect="1" noMove="1" noResize="1" noEditPoints="1" noAdjustHandles="1" noChangeArrowheads="1" noChangeShapeType="1" noTextEdit="1"/>
              </p:cNvSpPr>
              <p:nvPr/>
            </p:nvSpPr>
            <p:spPr>
              <a:xfrm>
                <a:off x="0" y="97278"/>
                <a:ext cx="12302836" cy="4407169"/>
              </a:xfrm>
              <a:prstGeom prst="rect">
                <a:avLst/>
              </a:prstGeom>
              <a:blipFill>
                <a:blip r:embed="rId2"/>
                <a:stretch>
                  <a:fillRect l="-74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40EC71E8-8A7D-0824-2A1A-5D107DCF24C8}"/>
              </a:ext>
            </a:extLst>
          </p:cNvPr>
          <p:cNvSpPr txBox="1"/>
          <p:nvPr/>
        </p:nvSpPr>
        <p:spPr>
          <a:xfrm>
            <a:off x="3041596" y="4412114"/>
            <a:ext cx="6219644" cy="523220"/>
          </a:xfrm>
          <a:prstGeom prst="rect">
            <a:avLst/>
          </a:prstGeom>
          <a:noFill/>
        </p:spPr>
        <p:txBody>
          <a:bodyPr wrap="square">
            <a:spAutoFit/>
          </a:bodyPr>
          <a:lstStyle/>
          <a:p>
            <a:r>
              <a:rPr kumimoji="1" lang="en-US" altLang="ja-JP" sz="2800" dirty="0"/>
              <a:t>P20</a:t>
            </a:r>
            <a:r>
              <a:rPr kumimoji="1" lang="ja-JP" altLang="en-US" sz="2800" dirty="0"/>
              <a:t>と同じ回路</a:t>
            </a:r>
          </a:p>
        </p:txBody>
      </p:sp>
      <p:pic>
        <p:nvPicPr>
          <p:cNvPr id="7" name="図 6" descr="ダイアグラム&#10;&#10;中程度の精度で自動的に生成された説明">
            <a:extLst>
              <a:ext uri="{FF2B5EF4-FFF2-40B4-BE49-F238E27FC236}">
                <a16:creationId xmlns:a16="http://schemas.microsoft.com/office/drawing/2014/main" id="{B2E9EF9E-D0EF-4C14-30C1-557B5F4E8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081" y="3604710"/>
            <a:ext cx="8013838" cy="3253290"/>
          </a:xfrm>
          <a:prstGeom prst="rect">
            <a:avLst/>
          </a:prstGeom>
        </p:spPr>
      </p:pic>
    </p:spTree>
    <p:extLst>
      <p:ext uri="{BB962C8B-B14F-4D97-AF65-F5344CB8AC3E}">
        <p14:creationId xmlns:p14="http://schemas.microsoft.com/office/powerpoint/2010/main" val="3684869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D0DA9BB-12C0-1CCA-1402-A5D7864C9751}"/>
                  </a:ext>
                </a:extLst>
              </p:cNvPr>
              <p:cNvSpPr txBox="1"/>
              <p:nvPr/>
            </p:nvSpPr>
            <p:spPr>
              <a:xfrm>
                <a:off x="-1" y="213267"/>
                <a:ext cx="11548533" cy="4893647"/>
              </a:xfrm>
              <a:prstGeom prst="rect">
                <a:avLst/>
              </a:prstGeom>
              <a:noFill/>
            </p:spPr>
            <p:txBody>
              <a:bodyPr wrap="square">
                <a:spAutoFit/>
              </a:bodyPr>
              <a:lstStyle/>
              <a:p>
                <a:r>
                  <a:rPr lang="ja-JP" altLang="en-US" sz="2400" dirty="0"/>
                  <a:t>実験</a:t>
                </a:r>
                <a14:m>
                  <m:oMath xmlns:m="http://schemas.openxmlformats.org/officeDocument/2006/math">
                    <m:r>
                      <a:rPr lang="en-US" altLang="ja-JP" sz="2400" i="1">
                        <a:latin typeface="Cambria Math" panose="02040503050406030204" pitchFamily="18" charset="0"/>
                      </a:rPr>
                      <m:t>1.3</m:t>
                    </m:r>
                    <m:r>
                      <a:rPr lang="ja-JP" altLang="en-US" sz="2400" i="1" smtClean="0">
                        <a:latin typeface="Cambria Math" panose="02040503050406030204" pitchFamily="18" charset="0"/>
                      </a:rPr>
                      <m:t>の</m:t>
                    </m:r>
                    <m:r>
                      <a:rPr lang="ja-JP" altLang="en-US" sz="2400" i="1">
                        <a:latin typeface="Cambria Math" panose="02040503050406030204" pitchFamily="18" charset="0"/>
                      </a:rPr>
                      <m:t>測定結果より、</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=5.78</m:t>
                    </m:r>
                  </m:oMath>
                </a14:m>
                <a:r>
                  <a:rPr kumimoji="1" lang="ja-JP" altLang="en-US" sz="2400" b="0" dirty="0"/>
                  <a:t>　</a:t>
                </a:r>
                <a:endParaRPr kumimoji="1" lang="en-US" altLang="ja-JP" sz="2400" b="0" dirty="0"/>
              </a:p>
              <a:p>
                <a:r>
                  <a:rPr kumimoji="1" lang="ja-JP" altLang="en-US" sz="2400" b="0" dirty="0"/>
                  <a:t>スライド</a:t>
                </a:r>
                <a:r>
                  <a:rPr kumimoji="1" lang="en-US" altLang="ja-JP" sz="2400" b="0" dirty="0"/>
                  <a:t>11</a:t>
                </a:r>
                <a:r>
                  <a:rPr kumimoji="1" lang="ja-JP" altLang="en-US" sz="2400" b="0" dirty="0"/>
                  <a:t>枚目</a:t>
                </a:r>
                <a14:m>
                  <m:oMath xmlns:m="http://schemas.openxmlformats.org/officeDocument/2006/math">
                    <m:r>
                      <a:rPr lang="ja-JP" altLang="en-US" sz="2400" i="1" dirty="0">
                        <a:latin typeface="Cambria Math" panose="02040503050406030204" pitchFamily="18" charset="0"/>
                      </a:rPr>
                      <m:t>より</m:t>
                    </m:r>
                  </m:oMath>
                </a14:m>
                <a:r>
                  <a:rPr kumimoji="1" lang="ja-JP" altLang="en-US" sz="2400" b="0" dirty="0"/>
                  <a:t>、</a:t>
                </a:r>
                <a:r>
                  <a:rPr lang="ja-JP" altLang="en-US" sz="2400" dirty="0"/>
                  <a:t> </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0</m:t>
                        </m:r>
                      </m:sub>
                    </m:sSub>
                    <m:r>
                      <a:rPr lang="en-US" altLang="ja-JP" sz="2400" i="1" smtClean="0">
                        <a:latin typeface="Cambria Math" panose="02040503050406030204" pitchFamily="18" charset="0"/>
                      </a:rPr>
                      <m:t>=</m:t>
                    </m:r>
                    <m:r>
                      <a:rPr lang="en-US" altLang="ja-JP" sz="2400" i="1">
                        <a:latin typeface="Cambria Math" panose="02040503050406030204" pitchFamily="18" charset="0"/>
                      </a:rPr>
                      <m:t>8.8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oMath>
                </a14:m>
                <a:r>
                  <a:rPr lang="ja-JP" altLang="en-US"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0</m:t>
                        </m:r>
                      </m:sub>
                    </m:sSub>
                  </m:oMath>
                </a14:m>
                <a:r>
                  <a:rPr lang="en-US" altLang="ja-JP" sz="2400" dirty="0"/>
                  <a:t>=</a:t>
                </a:r>
                <a:r>
                  <a:rPr lang="ja-JP" altLang="en-US" sz="2400" dirty="0"/>
                  <a:t> </a:t>
                </a:r>
                <a14:m>
                  <m:oMath xmlns:m="http://schemas.openxmlformats.org/officeDocument/2006/math">
                    <m:r>
                      <a:rPr lang="en-US" altLang="ja-JP" sz="2400" i="1" dirty="0">
                        <a:latin typeface="Cambria Math" panose="02040503050406030204" pitchFamily="18" charset="0"/>
                      </a:rPr>
                      <m:t>5.7</m:t>
                    </m:r>
                    <m:r>
                      <a:rPr lang="en-US" altLang="ja-JP" sz="2400" i="1">
                        <a:latin typeface="Cambria Math" panose="02040503050406030204" pitchFamily="18" charset="0"/>
                      </a:rPr>
                      <m:t>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oMath>
                </a14:m>
                <a:r>
                  <a:rPr lang="ja-JP" altLang="en-US" sz="2400" dirty="0"/>
                  <a:t>、</a:t>
                </a:r>
                <a:r>
                  <a:rPr lang="en-US" altLang="ja-JP" sz="2400" dirty="0"/>
                  <a:t>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0</m:t>
                        </m:r>
                      </m:sub>
                    </m:sSub>
                    <m:r>
                      <a:rPr lang="en-US" altLang="ja-JP" sz="2400" i="1" smtClean="0">
                        <a:latin typeface="Cambria Math" panose="02040503050406030204" pitchFamily="18" charset="0"/>
                      </a:rPr>
                      <m:t>=</m:t>
                    </m:r>
                  </m:oMath>
                </a14:m>
                <a:r>
                  <a:rPr lang="en-US" altLang="ja-JP" sz="2400" dirty="0"/>
                  <a:t>6.64</a:t>
                </a:r>
                <a:r>
                  <a:rPr lang="en-US" altLang="ja-JP" sz="2400" dirty="0">
                    <a:ea typeface="Cambria Math" panose="02040503050406030204" pitchFamily="18" charset="0"/>
                  </a:rPr>
                  <a:t>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oMath>
                </a14:m>
                <a:r>
                  <a:rPr lang="ja-JP" altLang="en-US" sz="2400" dirty="0"/>
                  <a:t> 　</a:t>
                </a:r>
                <a:endParaRPr lang="en-US" altLang="ja-JP" sz="2400" dirty="0"/>
              </a:p>
              <a:p>
                <a:r>
                  <a:rPr lang="ja-JP" altLang="en-US" sz="2400" dirty="0"/>
                  <a:t>スライド</a:t>
                </a:r>
                <a14:m>
                  <m:oMath xmlns:m="http://schemas.openxmlformats.org/officeDocument/2006/math">
                    <m:r>
                      <a:rPr lang="ja-JP" altLang="en-US" sz="2400" i="1" dirty="0">
                        <a:latin typeface="Cambria Math" panose="02040503050406030204" pitchFamily="18" charset="0"/>
                      </a:rPr>
                      <m:t>２１</m:t>
                    </m:r>
                    <m:r>
                      <a:rPr lang="ja-JP" altLang="en-US" sz="2400" i="1" dirty="0" smtClean="0">
                        <a:latin typeface="Cambria Math" panose="02040503050406030204" pitchFamily="18" charset="0"/>
                      </a:rPr>
                      <m:t>枚目</m:t>
                    </m:r>
                    <m:r>
                      <a:rPr lang="ja-JP" altLang="en-US" sz="2400" i="1" dirty="0">
                        <a:latin typeface="Cambria Math" panose="02040503050406030204" pitchFamily="18" charset="0"/>
                      </a:rPr>
                      <m:t>より、</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i="1">
                            <a:latin typeface="Cambria Math" panose="02040503050406030204" pitchFamily="18" charset="0"/>
                          </a:rPr>
                          <m:t>𝑒</m:t>
                        </m:r>
                      </m:sub>
                    </m:sSub>
                    <m:r>
                      <a:rPr lang="en-US" altLang="ja-JP" sz="2400" i="1" smtClean="0">
                        <a:latin typeface="Cambria Math" panose="02040503050406030204" pitchFamily="18" charset="0"/>
                      </a:rPr>
                      <m:t>=</m:t>
                    </m:r>
                  </m:oMath>
                </a14:m>
                <a:r>
                  <a:rPr lang="en-US" altLang="ja-JP" sz="2400" dirty="0"/>
                  <a:t>4.53</a:t>
                </a:r>
                <a:r>
                  <a:rPr lang="ja-JP" altLang="en-US" sz="2400" dirty="0"/>
                  <a:t>、</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oMath>
                </a14:m>
                <a:r>
                  <a:rPr lang="en-US" altLang="ja-JP" sz="2400" dirty="0"/>
                  <a:t>=</a:t>
                </a:r>
                <a:r>
                  <a:rPr lang="ja-JP" altLang="en-US" sz="2400" dirty="0"/>
                  <a:t> </a:t>
                </a:r>
                <a:r>
                  <a:rPr lang="en-US" altLang="ja-JP" sz="2400" dirty="0"/>
                  <a:t>4.50</a:t>
                </a:r>
                <a:r>
                  <a:rPr lang="ja-JP" altLang="en-US" sz="2400" dirty="0"/>
                  <a:t>、</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𝑒</m:t>
                        </m:r>
                      </m:sub>
                    </m:sSub>
                    <m:r>
                      <a:rPr lang="en-US" altLang="ja-JP" sz="2400" i="1" smtClean="0">
                        <a:latin typeface="Cambria Math" panose="02040503050406030204" pitchFamily="18" charset="0"/>
                      </a:rPr>
                      <m:t>=</m:t>
                    </m:r>
                  </m:oMath>
                </a14:m>
                <a:r>
                  <a:rPr lang="en-US" altLang="ja-JP" sz="2400" dirty="0"/>
                  <a:t> </a:t>
                </a:r>
                <a14:m>
                  <m:oMath xmlns:m="http://schemas.openxmlformats.org/officeDocument/2006/math">
                    <m:r>
                      <m:rPr>
                        <m:nor/>
                      </m:rPr>
                      <a:rPr lang="en-US" altLang="ja-JP" sz="2400"/>
                      <m:t>0.48</m:t>
                    </m:r>
                  </m:oMath>
                </a14:m>
                <a:endParaRPr lang="en-US" altLang="ja-JP" sz="2400" dirty="0"/>
              </a:p>
              <a:p>
                <a:endParaRPr lang="en-US" altLang="ja-JP" sz="2400" dirty="0"/>
              </a:p>
              <a:p>
                <a:endParaRPr lang="en-US" altLang="ja-JP" sz="2400" dirty="0"/>
              </a:p>
              <a:p>
                <a:r>
                  <a:rPr lang="ja-JP" altLang="en-US" sz="2400" dirty="0"/>
                  <a:t>検討課題２　式</a:t>
                </a:r>
                <a:r>
                  <a:rPr lang="en-US" altLang="ja-JP" sz="2400" dirty="0"/>
                  <a:t>(11)</a:t>
                </a:r>
                <a:r>
                  <a:rPr lang="ja-JP" altLang="en-US" sz="2400" dirty="0"/>
                  <a:t>～</a:t>
                </a:r>
                <a:r>
                  <a:rPr lang="en-US" altLang="ja-JP" sz="2400" dirty="0"/>
                  <a:t>(18)</a:t>
                </a:r>
              </a:p>
              <a:p>
                <a:endParaRPr lang="en-US" altLang="ja-JP" sz="2400" dirty="0"/>
              </a:p>
              <a:p>
                <a:r>
                  <a:rPr lang="ja-JP" altLang="en-US" sz="2400" dirty="0"/>
                  <a:t>式</a:t>
                </a:r>
                <a14:m>
                  <m:oMath xmlns:m="http://schemas.openxmlformats.org/officeDocument/2006/math">
                    <m:r>
                      <a:rPr lang="en-US" altLang="ja-JP" sz="2400" b="0" i="1" smtClean="0">
                        <a:latin typeface="Cambria Math" panose="02040503050406030204" pitchFamily="18" charset="0"/>
                      </a:rPr>
                      <m:t> </m:t>
                    </m:r>
                  </m:oMath>
                </a14:m>
                <a:r>
                  <a:rPr lang="en-US" altLang="ja-JP" sz="2400" dirty="0"/>
                  <a:t>(11)</a:t>
                </a:r>
                <a:r>
                  <a:rPr lang="ja-JP" altLang="en-US" sz="2400" dirty="0"/>
                  <a:t>～式</a:t>
                </a:r>
                <a:r>
                  <a:rPr lang="en-US" altLang="ja-JP" sz="2400" dirty="0"/>
                  <a:t>(18)</a:t>
                </a:r>
                <a:r>
                  <a:rPr lang="ja-JP" altLang="en-US" sz="2400" dirty="0"/>
                  <a:t>について、</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oMath>
                </a14:m>
                <a:r>
                  <a:rPr lang="ja-JP" altLang="en-US" sz="2400" dirty="0"/>
                  <a:t>は実験</a:t>
                </a:r>
                <a:r>
                  <a:rPr lang="en-US" altLang="ja-JP" sz="2400" dirty="0"/>
                  <a:t>1.4</a:t>
                </a:r>
                <a:r>
                  <a:rPr lang="ja-JP" altLang="en-US" sz="2400" dirty="0"/>
                  <a:t>の結果の</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b="0" i="1" smtClean="0">
                            <a:latin typeface="Cambria Math" panose="02040503050406030204" pitchFamily="18" charset="0"/>
                          </a:rPr>
                          <m:t>𝑠</m:t>
                        </m:r>
                        <m:r>
                          <a:rPr lang="en-US" altLang="ja-JP" sz="2400" i="1">
                            <a:latin typeface="Cambria Math" panose="02040503050406030204" pitchFamily="18" charset="0"/>
                          </a:rPr>
                          <m:t>2</m:t>
                        </m:r>
                      </m:sub>
                    </m:sSub>
                  </m:oMath>
                </a14:m>
                <a:r>
                  <a:rPr lang="ja-JP" altLang="en-US"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oMath>
                </a14:m>
                <a:r>
                  <a:rPr lang="ja-JP" altLang="en-US" sz="2400" dirty="0"/>
                  <a:t>は定格値の</a:t>
                </a:r>
                <a:r>
                  <a:rPr lang="en-US" altLang="ja-JP" sz="2400" dirty="0"/>
                  <a:t>100V</a:t>
                </a:r>
                <a:r>
                  <a:rPr lang="ja-JP" altLang="en-US"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oMath>
                </a14:m>
                <a:r>
                  <a:rPr lang="ja-JP" altLang="en-US"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𝑒</m:t>
                        </m:r>
                      </m:sub>
                    </m:sSub>
                  </m:oMath>
                </a14:m>
                <a:r>
                  <a:rPr lang="ja-JP" altLang="en-US" sz="2400" dirty="0"/>
                  <a:t>は上記の値を用いる。</a:t>
                </a:r>
                <a:endParaRPr lang="en-US" altLang="ja-JP" sz="2400" dirty="0"/>
              </a:p>
              <a:p>
                <a:endParaRPr lang="en-US" altLang="ja-JP" sz="2400" dirty="0"/>
              </a:p>
              <a:p>
                <a:endParaRPr lang="en-US" altLang="ja-JP" sz="2400" dirty="0"/>
              </a:p>
              <a:p>
                <a:endParaRPr lang="en-US" altLang="ja-JP" sz="2400" dirty="0"/>
              </a:p>
              <a:p>
                <a:endParaRPr kumimoji="1" lang="en-US" altLang="ja-JP" sz="2400" b="0" dirty="0"/>
              </a:p>
            </p:txBody>
          </p:sp>
        </mc:Choice>
        <mc:Fallback xmlns="">
          <p:sp>
            <p:nvSpPr>
              <p:cNvPr id="3" name="テキスト ボックス 2">
                <a:extLst>
                  <a:ext uri="{FF2B5EF4-FFF2-40B4-BE49-F238E27FC236}">
                    <a16:creationId xmlns:a16="http://schemas.microsoft.com/office/drawing/2014/main" id="{2D0DA9BB-12C0-1CCA-1402-A5D7864C9751}"/>
                  </a:ext>
                </a:extLst>
              </p:cNvPr>
              <p:cNvSpPr txBox="1">
                <a:spLocks noRot="1" noChangeAspect="1" noMove="1" noResize="1" noEditPoints="1" noAdjustHandles="1" noChangeArrowheads="1" noChangeShapeType="1" noTextEdit="1"/>
              </p:cNvSpPr>
              <p:nvPr/>
            </p:nvSpPr>
            <p:spPr>
              <a:xfrm>
                <a:off x="-1" y="213267"/>
                <a:ext cx="11548533" cy="4893647"/>
              </a:xfrm>
              <a:prstGeom prst="rect">
                <a:avLst/>
              </a:prstGeom>
              <a:blipFill>
                <a:blip r:embed="rId2"/>
                <a:stretch>
                  <a:fillRect l="-792" t="-872"/>
                </a:stretch>
              </a:blipFill>
            </p:spPr>
            <p:txBody>
              <a:bodyPr/>
              <a:lstStyle/>
              <a:p>
                <a:r>
                  <a:rPr lang="ja-JP" altLang="en-US">
                    <a:noFill/>
                  </a:rPr>
                  <a:t> </a:t>
                </a:r>
              </a:p>
            </p:txBody>
          </p:sp>
        </mc:Fallback>
      </mc:AlternateContent>
      <p:pic>
        <p:nvPicPr>
          <p:cNvPr id="5" name="図 4" descr="ダイアグラム&#10;&#10;中程度の精度で自動的に生成された説明">
            <a:extLst>
              <a:ext uri="{FF2B5EF4-FFF2-40B4-BE49-F238E27FC236}">
                <a16:creationId xmlns:a16="http://schemas.microsoft.com/office/drawing/2014/main" id="{D82F38E5-6229-16DB-7C75-74991CD86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081" y="3604710"/>
            <a:ext cx="8013838" cy="3253290"/>
          </a:xfrm>
          <a:prstGeom prst="rect">
            <a:avLst/>
          </a:prstGeom>
        </p:spPr>
      </p:pic>
    </p:spTree>
    <p:extLst>
      <p:ext uri="{BB962C8B-B14F-4D97-AF65-F5344CB8AC3E}">
        <p14:creationId xmlns:p14="http://schemas.microsoft.com/office/powerpoint/2010/main" val="1309166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30E7F82-0359-6D58-3E91-D7ADA665AC7E}"/>
              </a:ext>
            </a:extLst>
          </p:cNvPr>
          <p:cNvSpPr txBox="1"/>
          <p:nvPr/>
        </p:nvSpPr>
        <p:spPr>
          <a:xfrm>
            <a:off x="618898" y="594360"/>
            <a:ext cx="10097228" cy="523220"/>
          </a:xfrm>
          <a:prstGeom prst="rect">
            <a:avLst/>
          </a:prstGeom>
          <a:noFill/>
        </p:spPr>
        <p:txBody>
          <a:bodyPr wrap="square" rtlCol="0">
            <a:spAutoFit/>
          </a:bodyPr>
          <a:lstStyle/>
          <a:p>
            <a:r>
              <a:rPr kumimoji="1" lang="ja-JP" altLang="en-US" sz="2800" dirty="0"/>
              <a:t>力率１（</a:t>
            </a:r>
            <a:r>
              <a:rPr kumimoji="1" lang="en-US" altLang="ja-JP" sz="2800" dirty="0"/>
              <a:t>m=1,n=0</a:t>
            </a:r>
            <a:r>
              <a:rPr kumimoji="1" lang="ja-JP" altLang="en-US" sz="2800" dirty="0"/>
              <a:t>）のときの各値　</a:t>
            </a:r>
          </a:p>
        </p:txBody>
      </p:sp>
      <p:graphicFrame>
        <p:nvGraphicFramePr>
          <p:cNvPr id="4" name="オブジェクト 3">
            <a:extLst>
              <a:ext uri="{FF2B5EF4-FFF2-40B4-BE49-F238E27FC236}">
                <a16:creationId xmlns:a16="http://schemas.microsoft.com/office/drawing/2014/main" id="{9EAA83F7-C9C8-3B06-5A6E-196304FB7F2E}"/>
              </a:ext>
            </a:extLst>
          </p:cNvPr>
          <p:cNvGraphicFramePr>
            <a:graphicFrameLocks noChangeAspect="1"/>
          </p:cNvGraphicFramePr>
          <p:nvPr>
            <p:extLst>
              <p:ext uri="{D42A27DB-BD31-4B8C-83A1-F6EECF244321}">
                <p14:modId xmlns:p14="http://schemas.microsoft.com/office/powerpoint/2010/main" val="3487576100"/>
              </p:ext>
            </p:extLst>
          </p:nvPr>
        </p:nvGraphicFramePr>
        <p:xfrm>
          <a:off x="982639" y="1331344"/>
          <a:ext cx="8588185" cy="4195311"/>
        </p:xfrm>
        <a:graphic>
          <a:graphicData uri="http://schemas.openxmlformats.org/presentationml/2006/ole">
            <mc:AlternateContent xmlns:mc="http://schemas.openxmlformats.org/markup-compatibility/2006">
              <mc:Choice xmlns:v="urn:schemas-microsoft-com:vml" Requires="v">
                <p:oleObj name="Worksheet" r:id="rId2" imgW="4692676" imgH="2292235" progId="Excel.Sheet.12">
                  <p:embed/>
                </p:oleObj>
              </mc:Choice>
              <mc:Fallback>
                <p:oleObj name="Worksheet" r:id="rId2" imgW="4692676" imgH="2292235" progId="Excel.Sheet.12">
                  <p:embed/>
                  <p:pic>
                    <p:nvPicPr>
                      <p:cNvPr id="4" name="オブジェクト 3">
                        <a:extLst>
                          <a:ext uri="{FF2B5EF4-FFF2-40B4-BE49-F238E27FC236}">
                            <a16:creationId xmlns:a16="http://schemas.microsoft.com/office/drawing/2014/main" id="{9EAA83F7-C9C8-3B06-5A6E-196304FB7F2E}"/>
                          </a:ext>
                        </a:extLst>
                      </p:cNvPr>
                      <p:cNvPicPr/>
                      <p:nvPr/>
                    </p:nvPicPr>
                    <p:blipFill>
                      <a:blip r:embed="rId3"/>
                      <a:stretch>
                        <a:fillRect/>
                      </a:stretch>
                    </p:blipFill>
                    <p:spPr>
                      <a:xfrm>
                        <a:off x="982639" y="1331344"/>
                        <a:ext cx="8588185" cy="4195311"/>
                      </a:xfrm>
                      <a:prstGeom prst="rect">
                        <a:avLst/>
                      </a:prstGeom>
                    </p:spPr>
                  </p:pic>
                </p:oleObj>
              </mc:Fallback>
            </mc:AlternateContent>
          </a:graphicData>
        </a:graphic>
      </p:graphicFrame>
    </p:spTree>
    <p:extLst>
      <p:ext uri="{BB962C8B-B14F-4D97-AF65-F5344CB8AC3E}">
        <p14:creationId xmlns:p14="http://schemas.microsoft.com/office/powerpoint/2010/main" val="3541503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A61D913-BE76-D944-AC5A-05F421BE1692}"/>
              </a:ext>
            </a:extLst>
          </p:cNvPr>
          <p:cNvSpPr txBox="1"/>
          <p:nvPr/>
        </p:nvSpPr>
        <p:spPr>
          <a:xfrm>
            <a:off x="563880" y="546854"/>
            <a:ext cx="9237846" cy="461665"/>
          </a:xfrm>
          <a:prstGeom prst="rect">
            <a:avLst/>
          </a:prstGeom>
          <a:noFill/>
        </p:spPr>
        <p:txBody>
          <a:bodyPr wrap="square">
            <a:spAutoFit/>
          </a:bodyPr>
          <a:lstStyle/>
          <a:p>
            <a:r>
              <a:rPr kumimoji="1" lang="ja-JP" altLang="en-US" sz="2400" dirty="0"/>
              <a:t>力率</a:t>
            </a:r>
            <a:r>
              <a:rPr lang="en-US" altLang="ja-JP" sz="2400" dirty="0"/>
              <a:t>0.8(m=0.8,n=0.6)</a:t>
            </a:r>
            <a:r>
              <a:rPr kumimoji="1" lang="ja-JP" altLang="en-US" sz="2400" dirty="0"/>
              <a:t>のときの各値</a:t>
            </a:r>
          </a:p>
        </p:txBody>
      </p:sp>
      <p:graphicFrame>
        <p:nvGraphicFramePr>
          <p:cNvPr id="3" name="オブジェクト 2">
            <a:extLst>
              <a:ext uri="{FF2B5EF4-FFF2-40B4-BE49-F238E27FC236}">
                <a16:creationId xmlns:a16="http://schemas.microsoft.com/office/drawing/2014/main" id="{5EBFCE4E-9D1E-0543-0A97-E7015690C9FE}"/>
              </a:ext>
            </a:extLst>
          </p:cNvPr>
          <p:cNvGraphicFramePr>
            <a:graphicFrameLocks noChangeAspect="1"/>
          </p:cNvGraphicFramePr>
          <p:nvPr>
            <p:extLst>
              <p:ext uri="{D42A27DB-BD31-4B8C-83A1-F6EECF244321}">
                <p14:modId xmlns:p14="http://schemas.microsoft.com/office/powerpoint/2010/main" val="2851539890"/>
              </p:ext>
            </p:extLst>
          </p:nvPr>
        </p:nvGraphicFramePr>
        <p:xfrm>
          <a:off x="819301" y="1526902"/>
          <a:ext cx="8345819" cy="3804195"/>
        </p:xfrm>
        <a:graphic>
          <a:graphicData uri="http://schemas.openxmlformats.org/presentationml/2006/ole">
            <mc:AlternateContent xmlns:mc="http://schemas.openxmlformats.org/markup-compatibility/2006">
              <mc:Choice xmlns:v="urn:schemas-microsoft-com:vml" Requires="v">
                <p:oleObj name="Worksheet" r:id="rId2" imgW="4527628" imgH="2063635" progId="Excel.Sheet.12">
                  <p:embed/>
                </p:oleObj>
              </mc:Choice>
              <mc:Fallback>
                <p:oleObj name="Worksheet" r:id="rId2" imgW="4527628" imgH="2063635" progId="Excel.Sheet.12">
                  <p:embed/>
                  <p:pic>
                    <p:nvPicPr>
                      <p:cNvPr id="3" name="オブジェクト 2">
                        <a:extLst>
                          <a:ext uri="{FF2B5EF4-FFF2-40B4-BE49-F238E27FC236}">
                            <a16:creationId xmlns:a16="http://schemas.microsoft.com/office/drawing/2014/main" id="{5EBFCE4E-9D1E-0543-0A97-E7015690C9FE}"/>
                          </a:ext>
                        </a:extLst>
                      </p:cNvPr>
                      <p:cNvPicPr/>
                      <p:nvPr/>
                    </p:nvPicPr>
                    <p:blipFill>
                      <a:blip r:embed="rId3"/>
                      <a:stretch>
                        <a:fillRect/>
                      </a:stretch>
                    </p:blipFill>
                    <p:spPr>
                      <a:xfrm>
                        <a:off x="819301" y="1526902"/>
                        <a:ext cx="8345819" cy="3804195"/>
                      </a:xfrm>
                      <a:prstGeom prst="rect">
                        <a:avLst/>
                      </a:prstGeom>
                    </p:spPr>
                  </p:pic>
                </p:oleObj>
              </mc:Fallback>
            </mc:AlternateContent>
          </a:graphicData>
        </a:graphic>
      </p:graphicFrame>
    </p:spTree>
    <p:extLst>
      <p:ext uri="{BB962C8B-B14F-4D97-AF65-F5344CB8AC3E}">
        <p14:creationId xmlns:p14="http://schemas.microsoft.com/office/powerpoint/2010/main" val="3945767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B239F73-F213-7B45-CAF6-5EDCB3946991}"/>
                  </a:ext>
                </a:extLst>
              </p:cNvPr>
              <p:cNvSpPr txBox="1"/>
              <p:nvPr/>
            </p:nvSpPr>
            <p:spPr>
              <a:xfrm>
                <a:off x="381000" y="563880"/>
                <a:ext cx="8763000" cy="526234"/>
              </a:xfrm>
              <a:prstGeom prst="rect">
                <a:avLst/>
              </a:prstGeom>
              <a:noFill/>
            </p:spPr>
            <p:txBody>
              <a:bodyPr wrap="square">
                <a:spAutoFit/>
              </a:bodyPr>
              <a:lstStyle/>
              <a:p>
                <a:r>
                  <a:rPr kumimoji="1" lang="en-US" altLang="ja-JP" sz="2800" dirty="0"/>
                  <a:t>2</a:t>
                </a:r>
                <a:r>
                  <a:rPr kumimoji="1" lang="ja-JP" altLang="en-US" sz="2800" dirty="0"/>
                  <a:t>次</a:t>
                </a:r>
                <a14:m>
                  <m:oMath xmlns:m="http://schemas.openxmlformats.org/officeDocument/2006/math">
                    <m:r>
                      <a:rPr lang="ja-JP" altLang="en-US" sz="2800" i="1">
                        <a:latin typeface="Cambria Math" panose="02040503050406030204" pitchFamily="18" charset="0"/>
                      </a:rPr>
                      <m:t>負荷</m:t>
                    </m:r>
                    <m:r>
                      <a:rPr lang="ja-JP" altLang="en-US" sz="2800" i="1" smtClean="0">
                        <a:latin typeface="Cambria Math" panose="02040503050406030204" pitchFamily="18" charset="0"/>
                      </a:rPr>
                      <m:t>電流</m:t>
                    </m:r>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2</m:t>
                        </m:r>
                      </m:sub>
                    </m:sSub>
                  </m:oMath>
                </a14:m>
                <a:r>
                  <a:rPr lang="en-US" altLang="ja-JP" sz="2800" dirty="0"/>
                  <a:t>-</a:t>
                </a:r>
                <a:r>
                  <a:rPr lang="ja-JP" altLang="en-US" sz="2800" dirty="0"/>
                  <a:t>２次</a:t>
                </a:r>
                <a14:m>
                  <m:oMath xmlns:m="http://schemas.openxmlformats.org/officeDocument/2006/math">
                    <m:r>
                      <a:rPr lang="ja-JP" altLang="en-US" sz="2800" i="1">
                        <a:latin typeface="Cambria Math" panose="02040503050406030204" pitchFamily="18" charset="0"/>
                      </a:rPr>
                      <m:t>端子電圧</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𝑉</m:t>
                        </m:r>
                      </m:e>
                      <m:sub>
                        <m:r>
                          <a:rPr lang="en-US" altLang="ja-JP" sz="2800" i="1">
                            <a:latin typeface="Cambria Math" panose="02040503050406030204" pitchFamily="18" charset="0"/>
                          </a:rPr>
                          <m:t>2</m:t>
                        </m:r>
                      </m:sub>
                    </m:sSub>
                  </m:oMath>
                </a14:m>
                <a:r>
                  <a:rPr lang="ja-JP" altLang="en-US" sz="2800" dirty="0"/>
                  <a:t>のグラフ</a:t>
                </a:r>
              </a:p>
            </p:txBody>
          </p:sp>
        </mc:Choice>
        <mc:Fallback xmlns="">
          <p:sp>
            <p:nvSpPr>
              <p:cNvPr id="3" name="テキスト ボックス 2">
                <a:extLst>
                  <a:ext uri="{FF2B5EF4-FFF2-40B4-BE49-F238E27FC236}">
                    <a16:creationId xmlns:a16="http://schemas.microsoft.com/office/drawing/2014/main" id="{DB239F73-F213-7B45-CAF6-5EDCB3946991}"/>
                  </a:ext>
                </a:extLst>
              </p:cNvPr>
              <p:cNvSpPr txBox="1">
                <a:spLocks noRot="1" noChangeAspect="1" noMove="1" noResize="1" noEditPoints="1" noAdjustHandles="1" noChangeArrowheads="1" noChangeShapeType="1" noTextEdit="1"/>
              </p:cNvSpPr>
              <p:nvPr/>
            </p:nvSpPr>
            <p:spPr>
              <a:xfrm>
                <a:off x="381000" y="563880"/>
                <a:ext cx="8763000" cy="526234"/>
              </a:xfrm>
              <a:prstGeom prst="rect">
                <a:avLst/>
              </a:prstGeom>
              <a:blipFill>
                <a:blip r:embed="rId2"/>
                <a:stretch>
                  <a:fillRect l="-1461"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2B7407FA-C3E8-265A-18FD-3D8FA195B01E}"/>
                  </a:ext>
                </a:extLst>
              </p:cNvPr>
              <p:cNvSpPr txBox="1"/>
              <p:nvPr/>
            </p:nvSpPr>
            <p:spPr>
              <a:xfrm>
                <a:off x="8046720" y="838201"/>
                <a:ext cx="3383279" cy="4962128"/>
              </a:xfrm>
              <a:prstGeom prst="rect">
                <a:avLst/>
              </a:prstGeom>
              <a:noFill/>
            </p:spPr>
            <p:txBody>
              <a:bodyPr wrap="square" rtlCol="0">
                <a:spAutoFit/>
              </a:bodyPr>
              <a:lstStyle/>
              <a:p>
                <a:r>
                  <a:rPr kumimoji="1" lang="ja-JP" altLang="en-US" sz="2400" dirty="0"/>
                  <a:t>グラフより、遅れ力率の方が</a:t>
                </a:r>
                <a:r>
                  <a:rPr lang="ja-JP" altLang="en-US" sz="2400" dirty="0"/>
                  <a:t>グラフ内の範囲では</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2</m:t>
                        </m:r>
                      </m:sub>
                    </m:sSub>
                  </m:oMath>
                </a14:m>
                <a:r>
                  <a:rPr kumimoji="1" lang="ja-JP" altLang="en-US" sz="2400" dirty="0"/>
                  <a:t>が大きくなる。それは、力率１と遅れ力率では力率１の方が</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ja-JP" altLang="en-US" sz="2400" i="1">
                        <a:latin typeface="Cambria Math" panose="02040503050406030204" pitchFamily="18" charset="0"/>
                      </a:rPr>
                      <m:t>が</m:t>
                    </m:r>
                  </m:oMath>
                </a14:m>
                <a:r>
                  <a:rPr lang="ja-JP" altLang="en-US" sz="2400" dirty="0"/>
                  <a:t>大きく、</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i="1">
                        <a:latin typeface="Cambria Math" panose="02040503050406030204" pitchFamily="18" charset="0"/>
                      </a:rPr>
                      <m:t>/100)/</m:t>
                    </m:r>
                    <m:r>
                      <a:rPr lang="en-US" altLang="ja-JP" sz="2400" i="1">
                        <a:latin typeface="Cambria Math" panose="02040503050406030204" pitchFamily="18" charset="0"/>
                      </a:rPr>
                      <m:t>𝑎</m:t>
                    </m:r>
                  </m:oMath>
                </a14:m>
                <a:r>
                  <a:rPr kumimoji="1" lang="ja-JP" altLang="en-US" sz="2400" dirty="0"/>
                  <a:t>の式で</a:t>
                </a:r>
                <a:r>
                  <a:rPr lang="ja-JP" altLang="en-US" sz="2400" dirty="0"/>
                  <a:t>考えると、遅れ力率の方が</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b="0" i="1" smtClean="0">
                            <a:latin typeface="Cambria Math" panose="02040503050406030204" pitchFamily="18" charset="0"/>
                          </a:rPr>
                          <m:t>2</m:t>
                        </m:r>
                      </m:sub>
                    </m:sSub>
                    <m:r>
                      <a:rPr lang="ja-JP" altLang="en-US" sz="2400" i="1">
                        <a:latin typeface="Cambria Math" panose="02040503050406030204" pitchFamily="18" charset="0"/>
                      </a:rPr>
                      <m:t>が</m:t>
                    </m:r>
                  </m:oMath>
                </a14:m>
                <a:r>
                  <a:rPr kumimoji="1" lang="ja-JP" altLang="en-US" sz="2400" dirty="0"/>
                  <a:t>大きくなるとわかる。</a:t>
                </a:r>
                <a:endParaRPr kumimoji="1" lang="en-US" altLang="ja-JP" sz="2400" dirty="0"/>
              </a:p>
              <a:p>
                <a:endParaRPr lang="en-US" altLang="ja-JP" sz="2400" dirty="0"/>
              </a:p>
              <a:p>
                <a:endParaRPr kumimoji="1" lang="en-US" altLang="ja-JP" sz="2400" dirty="0"/>
              </a:p>
              <a:p>
                <a:endParaRPr kumimoji="1" lang="en-US" altLang="ja-JP" sz="2400" dirty="0"/>
              </a:p>
            </p:txBody>
          </p:sp>
        </mc:Choice>
        <mc:Fallback xmlns="">
          <p:sp>
            <p:nvSpPr>
              <p:cNvPr id="2" name="テキスト ボックス 1">
                <a:extLst>
                  <a:ext uri="{FF2B5EF4-FFF2-40B4-BE49-F238E27FC236}">
                    <a16:creationId xmlns:a16="http://schemas.microsoft.com/office/drawing/2014/main" id="{2B7407FA-C3E8-265A-18FD-3D8FA195B01E}"/>
                  </a:ext>
                </a:extLst>
              </p:cNvPr>
              <p:cNvSpPr txBox="1">
                <a:spLocks noRot="1" noChangeAspect="1" noMove="1" noResize="1" noEditPoints="1" noAdjustHandles="1" noChangeArrowheads="1" noChangeShapeType="1" noTextEdit="1"/>
              </p:cNvSpPr>
              <p:nvPr/>
            </p:nvSpPr>
            <p:spPr>
              <a:xfrm>
                <a:off x="8046720" y="838201"/>
                <a:ext cx="3383279" cy="4962128"/>
              </a:xfrm>
              <a:prstGeom prst="rect">
                <a:avLst/>
              </a:prstGeom>
              <a:blipFill>
                <a:blip r:embed="rId4"/>
                <a:stretch>
                  <a:fillRect l="-2703" t="-984"/>
                </a:stretch>
              </a:blipFill>
            </p:spPr>
            <p:txBody>
              <a:bodyPr/>
              <a:lstStyle/>
              <a:p>
                <a:r>
                  <a:rPr lang="ja-JP" altLang="en-US">
                    <a:noFill/>
                  </a:rPr>
                  <a:t> </a:t>
                </a:r>
              </a:p>
            </p:txBody>
          </p:sp>
        </mc:Fallback>
      </mc:AlternateContent>
      <p:graphicFrame>
        <p:nvGraphicFramePr>
          <p:cNvPr id="4" name="グラフ 3">
            <a:extLst>
              <a:ext uri="{FF2B5EF4-FFF2-40B4-BE49-F238E27FC236}">
                <a16:creationId xmlns:a16="http://schemas.microsoft.com/office/drawing/2014/main" id="{5241AFB2-9381-C55D-96CF-DE085028A3A5}"/>
              </a:ext>
            </a:extLst>
          </p:cNvPr>
          <p:cNvGraphicFramePr>
            <a:graphicFrameLocks/>
          </p:cNvGraphicFramePr>
          <p:nvPr>
            <p:extLst>
              <p:ext uri="{D42A27DB-BD31-4B8C-83A1-F6EECF244321}">
                <p14:modId xmlns:p14="http://schemas.microsoft.com/office/powerpoint/2010/main" val="546337666"/>
              </p:ext>
            </p:extLst>
          </p:nvPr>
        </p:nvGraphicFramePr>
        <p:xfrm>
          <a:off x="575733" y="1090113"/>
          <a:ext cx="7315200" cy="576788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32776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F0CAEB4-A3AA-7EB6-9CA4-0B694A3146D2}"/>
                  </a:ext>
                </a:extLst>
              </p:cNvPr>
              <p:cNvSpPr txBox="1"/>
              <p:nvPr/>
            </p:nvSpPr>
            <p:spPr>
              <a:xfrm>
                <a:off x="117471" y="252312"/>
                <a:ext cx="6096000" cy="494559"/>
              </a:xfrm>
              <a:prstGeom prst="rect">
                <a:avLst/>
              </a:prstGeom>
              <a:noFill/>
            </p:spPr>
            <p:txBody>
              <a:bodyPr wrap="square">
                <a:spAutoFit/>
              </a:bodyPr>
              <a:lstStyle/>
              <a:p>
                <a:r>
                  <a:rPr kumimoji="1" lang="en-US" altLang="ja-JP" sz="2400" dirty="0"/>
                  <a:t>2</a:t>
                </a:r>
                <a:r>
                  <a:rPr kumimoji="1" lang="ja-JP" altLang="en-US" sz="2400" dirty="0"/>
                  <a:t>次</a:t>
                </a:r>
                <a14:m>
                  <m:oMath xmlns:m="http://schemas.openxmlformats.org/officeDocument/2006/math">
                    <m:r>
                      <a:rPr lang="ja-JP" altLang="en-US" sz="2400" i="1">
                        <a:latin typeface="Cambria Math" panose="02040503050406030204" pitchFamily="18" charset="0"/>
                      </a:rPr>
                      <m:t>負荷</m:t>
                    </m:r>
                    <m:r>
                      <a:rPr lang="ja-JP" altLang="en-US" sz="2400" i="1" smtClean="0">
                        <a:latin typeface="Cambria Math" panose="02040503050406030204" pitchFamily="18" charset="0"/>
                      </a:rPr>
                      <m:t>電流</m:t>
                    </m:r>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2</m:t>
                        </m:r>
                      </m:sub>
                    </m:sSub>
                  </m:oMath>
                </a14:m>
                <a:r>
                  <a:rPr lang="en-US" altLang="ja-JP" sz="2400" dirty="0"/>
                  <a:t>-</a:t>
                </a:r>
                <a:r>
                  <a:rPr lang="ja-JP" altLang="en-US" sz="2400" dirty="0"/>
                  <a:t>電圧変動率</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のグラフ</a:t>
                </a:r>
                <a:endParaRPr lang="en-US" altLang="ja-JP" sz="2400" dirty="0"/>
              </a:p>
            </p:txBody>
          </p:sp>
        </mc:Choice>
        <mc:Fallback xmlns="">
          <p:sp>
            <p:nvSpPr>
              <p:cNvPr id="4" name="テキスト ボックス 3">
                <a:extLst>
                  <a:ext uri="{FF2B5EF4-FFF2-40B4-BE49-F238E27FC236}">
                    <a16:creationId xmlns:a16="http://schemas.microsoft.com/office/drawing/2014/main" id="{FF0CAEB4-A3AA-7EB6-9CA4-0B694A3146D2}"/>
                  </a:ext>
                </a:extLst>
              </p:cNvPr>
              <p:cNvSpPr txBox="1">
                <a:spLocks noRot="1" noChangeAspect="1" noMove="1" noResize="1" noEditPoints="1" noAdjustHandles="1" noChangeArrowheads="1" noChangeShapeType="1" noTextEdit="1"/>
              </p:cNvSpPr>
              <p:nvPr/>
            </p:nvSpPr>
            <p:spPr>
              <a:xfrm>
                <a:off x="117471" y="252312"/>
                <a:ext cx="6096000" cy="494559"/>
              </a:xfrm>
              <a:prstGeom prst="rect">
                <a:avLst/>
              </a:prstGeom>
              <a:blipFill>
                <a:blip r:embed="rId3"/>
                <a:stretch>
                  <a:fillRect l="-1500" t="-7317" b="-21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EB42842-E6B8-9033-EB9F-390BAA3F075A}"/>
                  </a:ext>
                </a:extLst>
              </p:cNvPr>
              <p:cNvSpPr txBox="1"/>
              <p:nvPr/>
            </p:nvSpPr>
            <p:spPr>
              <a:xfrm>
                <a:off x="7831371" y="213758"/>
                <a:ext cx="3900939" cy="4530664"/>
              </a:xfrm>
              <a:prstGeom prst="rect">
                <a:avLst/>
              </a:prstGeom>
              <a:noFill/>
            </p:spPr>
            <p:txBody>
              <a:bodyPr wrap="square" rtlCol="0">
                <a:spAutoFit/>
              </a:bodyPr>
              <a:lstStyle/>
              <a:p>
                <a:r>
                  <a:rPr lang="ja-JP" altLang="en-US" sz="2400" dirty="0"/>
                  <a:t>グラフより、グラフ内の範囲では力率１の方が</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𝑐𝑜𝑠</m:t>
                        </m:r>
                        <m:r>
                          <a:rPr lang="ja-JP" altLang="en-US" sz="2400" b="0" i="1" smtClean="0">
                            <a:latin typeface="Cambria Math" panose="02040503050406030204" pitchFamily="18" charset="0"/>
                          </a:rPr>
                          <m:t>𝜑</m:t>
                        </m:r>
                      </m:sub>
                    </m:sSub>
                  </m:oMath>
                </a14:m>
                <a:r>
                  <a:rPr kumimoji="1" lang="ja-JP" altLang="en-US" sz="2400" dirty="0"/>
                  <a:t>の値が大きい。実際、</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ja-JP" altLang="en-US" sz="2400" i="1" smtClean="0">
                        <a:latin typeface="Cambria Math" panose="02040503050406030204" pitchFamily="18" charset="0"/>
                      </a:rPr>
                      <m:t>の</m:t>
                    </m:r>
                  </m:oMath>
                </a14:m>
                <a:r>
                  <a:rPr kumimoji="1" lang="ja-JP" altLang="en-US" sz="2400" dirty="0"/>
                  <a:t>式で考えてみると、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r>
                      <a:rPr lang="en-US" altLang="ja-JP" sz="2400" i="1">
                        <a:latin typeface="Cambria Math" panose="02040503050406030204" pitchFamily="18" charset="0"/>
                      </a:rPr>
                      <m:t>𝑚</m:t>
                    </m:r>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𝑥</m:t>
                        </m:r>
                      </m:sub>
                    </m:sSub>
                    <m:r>
                      <a:rPr lang="en-US" altLang="ja-JP" sz="2400" i="1">
                        <a:latin typeface="Cambria Math" panose="02040503050406030204" pitchFamily="18" charset="0"/>
                      </a:rPr>
                      <m:t>𝑛</m:t>
                    </m:r>
                  </m:oMath>
                </a14:m>
                <a:r>
                  <a:rPr lang="ja-JP" altLang="en-US" sz="2400" dirty="0">
                    <a:latin typeface="Cambria Math" panose="02040503050406030204" pitchFamily="18" charset="0"/>
                  </a:rPr>
                  <a:t>より、それぞれの力率で</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sSub>
                      <m:sSubPr>
                        <m:ctrlPr>
                          <a:rPr lang="en-US" altLang="ja-JP" sz="2400" i="1">
                            <a:latin typeface="Cambria Math" panose="02040503050406030204" pitchFamily="18" charset="0"/>
                          </a:rPr>
                        </m:ctrlPr>
                      </m:sSubPr>
                      <m:e>
                        <m:r>
                          <a:rPr lang="ja-JP" altLang="en-US" sz="2400" i="1" smtClean="0">
                            <a:latin typeface="Cambria Math" panose="02040503050406030204" pitchFamily="18" charset="0"/>
                          </a:rPr>
                          <m:t>、</m:t>
                        </m:r>
                        <m:r>
                          <a:rPr lang="en-US" altLang="ja-JP" sz="2400" b="0" i="1" smtClean="0">
                            <a:latin typeface="Cambria Math" panose="02040503050406030204" pitchFamily="18" charset="0"/>
                          </a:rPr>
                          <m:t>0.8</m:t>
                        </m:r>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0.6</m:t>
                        </m:r>
                        <m:r>
                          <a:rPr lang="en-US" altLang="ja-JP" sz="2400" i="1">
                            <a:latin typeface="Cambria Math" panose="02040503050406030204" pitchFamily="18" charset="0"/>
                          </a:rPr>
                          <m:t>𝑞</m:t>
                        </m:r>
                      </m:e>
                      <m:sub>
                        <m:r>
                          <a:rPr lang="en-US" altLang="ja-JP" sz="2400" i="1">
                            <a:latin typeface="Cambria Math" panose="02040503050406030204" pitchFamily="18" charset="0"/>
                          </a:rPr>
                          <m:t>𝑥</m:t>
                        </m:r>
                      </m:sub>
                    </m:sSub>
                  </m:oMath>
                </a14:m>
                <a:r>
                  <a:rPr kumimoji="1" lang="ja-JP" altLang="en-US" sz="2400" dirty="0"/>
                  <a:t>表される。</a:t>
                </a:r>
                <a:r>
                  <a:rPr kumimoji="1" lang="en-US" altLang="ja-JP" sz="2400" dirty="0"/>
                  <a:t>P28</a:t>
                </a:r>
                <a:r>
                  <a:rPr kumimoji="1" lang="ja-JP" altLang="en-US" sz="2400" dirty="0"/>
                  <a:t>、</a:t>
                </a:r>
                <a:r>
                  <a:rPr kumimoji="1" lang="en-US" altLang="ja-JP" sz="2400" dirty="0"/>
                  <a:t>29</a:t>
                </a:r>
                <a:r>
                  <a:rPr kumimoji="1" lang="ja-JP" altLang="en-US" sz="2400" dirty="0"/>
                  <a:t>の表より</a:t>
                </a:r>
                <a:r>
                  <a:rPr lang="ja-JP" altLang="en-US"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oMath>
                </a14:m>
                <a:r>
                  <a:rPr kumimoji="1" lang="ja-JP" altLang="en-US" sz="2400" dirty="0"/>
                  <a:t>の方が</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𝑥</m:t>
                        </m:r>
                      </m:sub>
                    </m:sSub>
                    <m:r>
                      <a:rPr lang="ja-JP" altLang="en-US" sz="2400" i="1">
                        <a:latin typeface="Cambria Math" panose="02040503050406030204" pitchFamily="18" charset="0"/>
                      </a:rPr>
                      <m:t>よ</m:t>
                    </m:r>
                  </m:oMath>
                </a14:m>
                <a:r>
                  <a:rPr kumimoji="1" lang="ja-JP" altLang="en-US" sz="2400" dirty="0"/>
                  <a:t>り増加幅が大きいので</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oMath>
                </a14:m>
                <a:r>
                  <a:rPr kumimoji="1" lang="ja-JP" altLang="en-US" sz="2400" dirty="0"/>
                  <a:t>の係数が大きい力率１の方が</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kumimoji="1" lang="ja-JP" altLang="en-US" sz="2400" dirty="0"/>
                  <a:t>の値が大きくなるとわかる。</a:t>
                </a:r>
                <a:endParaRPr kumimoji="1" lang="en-US" altLang="ja-JP" sz="2400" dirty="0"/>
              </a:p>
              <a:p>
                <a:endParaRPr kumimoji="1" lang="en-US" altLang="ja-JP" dirty="0"/>
              </a:p>
            </p:txBody>
          </p:sp>
        </mc:Choice>
        <mc:Fallback xmlns="">
          <p:sp>
            <p:nvSpPr>
              <p:cNvPr id="3" name="テキスト ボックス 2">
                <a:extLst>
                  <a:ext uri="{FF2B5EF4-FFF2-40B4-BE49-F238E27FC236}">
                    <a16:creationId xmlns:a16="http://schemas.microsoft.com/office/drawing/2014/main" id="{0EB42842-E6B8-9033-EB9F-390BAA3F075A}"/>
                  </a:ext>
                </a:extLst>
              </p:cNvPr>
              <p:cNvSpPr txBox="1">
                <a:spLocks noRot="1" noChangeAspect="1" noMove="1" noResize="1" noEditPoints="1" noAdjustHandles="1" noChangeArrowheads="1" noChangeShapeType="1" noTextEdit="1"/>
              </p:cNvSpPr>
              <p:nvPr/>
            </p:nvSpPr>
            <p:spPr>
              <a:xfrm>
                <a:off x="7831371" y="213758"/>
                <a:ext cx="3900939" cy="4530664"/>
              </a:xfrm>
              <a:prstGeom prst="rect">
                <a:avLst/>
              </a:prstGeom>
              <a:blipFill>
                <a:blip r:embed="rId4"/>
                <a:stretch>
                  <a:fillRect l="-2500" t="-1077" r="-101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8A87C29-1822-0F14-AEE3-F04643EB7DE6}"/>
                  </a:ext>
                </a:extLst>
              </p:cNvPr>
              <p:cNvSpPr txBox="1"/>
              <p:nvPr/>
            </p:nvSpPr>
            <p:spPr>
              <a:xfrm>
                <a:off x="7831371" y="4613702"/>
                <a:ext cx="3900939" cy="1569660"/>
              </a:xfrm>
              <a:prstGeom prst="rect">
                <a:avLst/>
              </a:prstGeom>
              <a:noFill/>
            </p:spPr>
            <p:txBody>
              <a:bodyPr wrap="square">
                <a:spAutoFit/>
              </a:bodyPr>
              <a:lstStyle/>
              <a:p>
                <a:r>
                  <a:rPr kumimoji="1" lang="en-US" altLang="ja-JP" sz="2400" b="0" dirty="0"/>
                  <a:t>※</a:t>
                </a:r>
                <a14:m>
                  <m:oMath xmlns:m="http://schemas.openxmlformats.org/officeDocument/2006/math">
                    <m:r>
                      <a:rPr kumimoji="1" lang="en-US" altLang="ja-JP" sz="2400" b="0" i="1" smtClean="0">
                        <a:latin typeface="Cambria Math" panose="02040503050406030204" pitchFamily="18" charset="0"/>
                      </a:rPr>
                      <m:t>𝑐𝑜𝑠</m:t>
                    </m:r>
                    <m:r>
                      <a:rPr kumimoji="1" lang="ja-JP" altLang="en-US" sz="2400" b="0" i="1" smtClean="0">
                        <a:latin typeface="Cambria Math" panose="02040503050406030204" pitchFamily="18" charset="0"/>
                      </a:rPr>
                      <m:t>𝜑</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𝑚</m:t>
                    </m:r>
                  </m:oMath>
                </a14:m>
                <a:r>
                  <a:rPr kumimoji="1" lang="ja-JP" altLang="en-US" sz="2400" dirty="0"/>
                  <a:t>を</a:t>
                </a:r>
                <a14:m>
                  <m:oMath xmlns:m="http://schemas.openxmlformats.org/officeDocument/2006/math">
                    <m:r>
                      <a:rPr lang="en-US" altLang="ja-JP" sz="2400" i="1">
                        <a:latin typeface="Cambria Math" panose="02040503050406030204" pitchFamily="18" charset="0"/>
                      </a:rPr>
                      <m:t>𝑚</m:t>
                    </m:r>
                    <m:r>
                      <a:rPr lang="en-US" altLang="ja-JP" sz="2400" b="0" i="1" smtClean="0">
                        <a:latin typeface="Cambria Math" panose="02040503050406030204" pitchFamily="18" charset="0"/>
                      </a:rPr>
                      <m:t>=1</m:t>
                    </m:r>
                  </m:oMath>
                </a14:m>
                <a:r>
                  <a:rPr kumimoji="1" lang="ja-JP" altLang="en-US" sz="2400" dirty="0"/>
                  <a:t>および</a:t>
                </a:r>
                <a:r>
                  <a:rPr kumimoji="1" lang="en-US" altLang="ja-JP" sz="2400" dirty="0"/>
                  <a:t>0.8(</a:t>
                </a:r>
                <a14:m>
                  <m:oMath xmlns:m="http://schemas.openxmlformats.org/officeDocument/2006/math">
                    <m:r>
                      <a:rPr lang="en-US" altLang="ja-JP" sz="2400" b="0" i="1" dirty="0" smtClean="0">
                        <a:latin typeface="Cambria Math" panose="02040503050406030204" pitchFamily="18" charset="0"/>
                      </a:rPr>
                      <m:t>𝑠𝑖𝑛</m:t>
                    </m:r>
                    <m:r>
                      <a:rPr lang="ja-JP" altLang="en-US" sz="2400" b="0" i="1" dirty="0" smtClean="0">
                        <a:latin typeface="Cambria Math" panose="02040503050406030204" pitchFamily="18" charset="0"/>
                      </a:rPr>
                      <m:t>𝜑</m:t>
                    </m:r>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𝑛</m:t>
                    </m:r>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𝑛</m:t>
                    </m:r>
                    <m:r>
                      <a:rPr lang="en-US" altLang="ja-JP" sz="2400" b="0" i="1" dirty="0" smtClean="0">
                        <a:latin typeface="Cambria Math" panose="02040503050406030204" pitchFamily="18" charset="0"/>
                      </a:rPr>
                      <m:t>=0.0</m:t>
                    </m:r>
                  </m:oMath>
                </a14:m>
                <a:r>
                  <a:rPr kumimoji="1" lang="ja-JP" altLang="en-US" sz="2400" dirty="0"/>
                  <a:t>および</a:t>
                </a:r>
                <a:r>
                  <a:rPr kumimoji="1" lang="en-US" altLang="ja-JP" sz="2400" dirty="0"/>
                  <a:t>0.6)</a:t>
                </a:r>
                <a:r>
                  <a:rPr kumimoji="1" lang="ja-JP" altLang="en-US" sz="2400" dirty="0"/>
                  <a:t>と仮定している。（</a:t>
                </a:r>
                <a:r>
                  <a:rPr kumimoji="1" lang="en-US" altLang="ja-JP" sz="2400" dirty="0"/>
                  <a:t>P26</a:t>
                </a:r>
                <a:r>
                  <a:rPr kumimoji="1" lang="ja-JP" altLang="en-US" sz="2400" dirty="0"/>
                  <a:t>参照）</a:t>
                </a:r>
                <a:endParaRPr lang="ja-JP" altLang="en-US" sz="2400" dirty="0"/>
              </a:p>
            </p:txBody>
          </p:sp>
        </mc:Choice>
        <mc:Fallback xmlns="">
          <p:sp>
            <p:nvSpPr>
              <p:cNvPr id="6" name="テキスト ボックス 5">
                <a:extLst>
                  <a:ext uri="{FF2B5EF4-FFF2-40B4-BE49-F238E27FC236}">
                    <a16:creationId xmlns:a16="http://schemas.microsoft.com/office/drawing/2014/main" id="{88A87C29-1822-0F14-AEE3-F04643EB7DE6}"/>
                  </a:ext>
                </a:extLst>
              </p:cNvPr>
              <p:cNvSpPr txBox="1">
                <a:spLocks noRot="1" noChangeAspect="1" noMove="1" noResize="1" noEditPoints="1" noAdjustHandles="1" noChangeArrowheads="1" noChangeShapeType="1" noTextEdit="1"/>
              </p:cNvSpPr>
              <p:nvPr/>
            </p:nvSpPr>
            <p:spPr>
              <a:xfrm>
                <a:off x="7831371" y="4613702"/>
                <a:ext cx="3900939" cy="1569660"/>
              </a:xfrm>
              <a:prstGeom prst="rect">
                <a:avLst/>
              </a:prstGeom>
              <a:blipFill>
                <a:blip r:embed="rId5"/>
                <a:stretch>
                  <a:fillRect l="-2500" t="-3113" r="-781" b="-8171"/>
                </a:stretch>
              </a:blipFill>
            </p:spPr>
            <p:txBody>
              <a:bodyPr/>
              <a:lstStyle/>
              <a:p>
                <a:r>
                  <a:rPr lang="ja-JP" altLang="en-US">
                    <a:noFill/>
                  </a:rPr>
                  <a:t> </a:t>
                </a:r>
              </a:p>
            </p:txBody>
          </p:sp>
        </mc:Fallback>
      </mc:AlternateContent>
      <p:graphicFrame>
        <p:nvGraphicFramePr>
          <p:cNvPr id="10" name="グラフ 9">
            <a:extLst>
              <a:ext uri="{FF2B5EF4-FFF2-40B4-BE49-F238E27FC236}">
                <a16:creationId xmlns:a16="http://schemas.microsoft.com/office/drawing/2014/main" id="{95A3A30F-B1F8-74D0-5A8B-F3A5DB2318A3}"/>
              </a:ext>
            </a:extLst>
          </p:cNvPr>
          <p:cNvGraphicFramePr>
            <a:graphicFrameLocks/>
          </p:cNvGraphicFramePr>
          <p:nvPr>
            <p:extLst>
              <p:ext uri="{D42A27DB-BD31-4B8C-83A1-F6EECF244321}">
                <p14:modId xmlns:p14="http://schemas.microsoft.com/office/powerpoint/2010/main" val="3572258091"/>
              </p:ext>
            </p:extLst>
          </p:nvPr>
        </p:nvGraphicFramePr>
        <p:xfrm>
          <a:off x="459689" y="1005583"/>
          <a:ext cx="7465187" cy="552450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3597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AD474F95-BD35-A494-FE4C-E2A8A3607F0B}"/>
              </a:ext>
            </a:extLst>
          </p:cNvPr>
          <p:cNvSpPr txBox="1"/>
          <p:nvPr/>
        </p:nvSpPr>
        <p:spPr>
          <a:xfrm>
            <a:off x="609600" y="491067"/>
            <a:ext cx="6693074" cy="584775"/>
          </a:xfrm>
          <a:prstGeom prst="rect">
            <a:avLst/>
          </a:prstGeom>
          <a:noFill/>
        </p:spPr>
        <p:txBody>
          <a:bodyPr wrap="square" rtlCol="0">
            <a:spAutoFit/>
          </a:bodyPr>
          <a:lstStyle/>
          <a:p>
            <a:r>
              <a:rPr kumimoji="1" lang="ja-JP" altLang="en-US" sz="3200" dirty="0"/>
              <a:t>実験</a:t>
            </a:r>
            <a:r>
              <a:rPr kumimoji="1" lang="en-US" altLang="ja-JP" sz="3200" dirty="0"/>
              <a:t>1.1</a:t>
            </a:r>
            <a:r>
              <a:rPr kumimoji="1" lang="ja-JP" altLang="en-US" sz="3200" dirty="0"/>
              <a:t>の測定結果を以下に示す。</a:t>
            </a:r>
          </a:p>
        </p:txBody>
      </p:sp>
      <p:graphicFrame>
        <p:nvGraphicFramePr>
          <p:cNvPr id="12" name="オブジェクト 11">
            <a:extLst>
              <a:ext uri="{FF2B5EF4-FFF2-40B4-BE49-F238E27FC236}">
                <a16:creationId xmlns:a16="http://schemas.microsoft.com/office/drawing/2014/main" id="{9654B60C-B797-D37D-498D-22F3F1F3DCDD}"/>
              </a:ext>
            </a:extLst>
          </p:cNvPr>
          <p:cNvGraphicFramePr>
            <a:graphicFrameLocks noChangeAspect="1"/>
          </p:cNvGraphicFramePr>
          <p:nvPr>
            <p:extLst>
              <p:ext uri="{D42A27DB-BD31-4B8C-83A1-F6EECF244321}">
                <p14:modId xmlns:p14="http://schemas.microsoft.com/office/powerpoint/2010/main" val="373689381"/>
              </p:ext>
            </p:extLst>
          </p:nvPr>
        </p:nvGraphicFramePr>
        <p:xfrm>
          <a:off x="722313" y="1359067"/>
          <a:ext cx="5394325" cy="2932113"/>
        </p:xfrm>
        <a:graphic>
          <a:graphicData uri="http://schemas.openxmlformats.org/presentationml/2006/ole">
            <mc:AlternateContent xmlns:mc="http://schemas.openxmlformats.org/markup-compatibility/2006">
              <mc:Choice xmlns:v="urn:schemas-microsoft-com:vml" Requires="v">
                <p:oleObj name="Worksheet" r:id="rId2" imgW="1695269" imgH="920635" progId="Excel.Sheet.12">
                  <p:embed/>
                </p:oleObj>
              </mc:Choice>
              <mc:Fallback>
                <p:oleObj name="Worksheet" r:id="rId2" imgW="1695269" imgH="920635" progId="Excel.Sheet.12">
                  <p:embed/>
                  <p:pic>
                    <p:nvPicPr>
                      <p:cNvPr id="12" name="オブジェクト 11">
                        <a:extLst>
                          <a:ext uri="{FF2B5EF4-FFF2-40B4-BE49-F238E27FC236}">
                            <a16:creationId xmlns:a16="http://schemas.microsoft.com/office/drawing/2014/main" id="{9654B60C-B797-D37D-498D-22F3F1F3DCDD}"/>
                          </a:ext>
                        </a:extLst>
                      </p:cNvPr>
                      <p:cNvPicPr/>
                      <p:nvPr/>
                    </p:nvPicPr>
                    <p:blipFill>
                      <a:blip r:embed="rId3"/>
                      <a:stretch>
                        <a:fillRect/>
                      </a:stretch>
                    </p:blipFill>
                    <p:spPr>
                      <a:xfrm>
                        <a:off x="722313" y="1359067"/>
                        <a:ext cx="5394325" cy="293211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D42F2D0-86E4-066F-E7B0-37BC76FFD14A}"/>
                  </a:ext>
                </a:extLst>
              </p:cNvPr>
              <p:cNvSpPr txBox="1"/>
              <p:nvPr/>
            </p:nvSpPr>
            <p:spPr>
              <a:xfrm>
                <a:off x="6323682" y="1266939"/>
                <a:ext cx="5684704" cy="4771691"/>
              </a:xfrm>
              <a:prstGeom prst="rect">
                <a:avLst/>
              </a:prstGeom>
              <a:noFill/>
            </p:spPr>
            <p:txBody>
              <a:bodyPr wrap="square" rtlCol="0">
                <a:spAutoFit/>
              </a:bodyPr>
              <a:lstStyle/>
              <a:p>
                <a:r>
                  <a:rPr kumimoji="1" lang="ja-JP" altLang="en-US" sz="2800" dirty="0"/>
                  <a:t>測定結果より、二次側と一時側の巻き線抵抗の比は、</a:t>
                </a:r>
                <a:r>
                  <a:rPr kumimoji="1" lang="en-US" altLang="ja-JP" sz="2800" dirty="0"/>
                  <a:t>2.7÷1.5</a:t>
                </a:r>
                <a:r>
                  <a:rPr kumimoji="1" lang="ja-JP" altLang="en-US" sz="2800" dirty="0"/>
                  <a:t>＝</a:t>
                </a:r>
                <a:r>
                  <a:rPr kumimoji="1" lang="en-US" altLang="ja-JP" sz="2800" dirty="0"/>
                  <a:t>1.8</a:t>
                </a:r>
                <a:r>
                  <a:rPr kumimoji="1" lang="ja-JP" altLang="en-US" sz="2800" dirty="0"/>
                  <a:t>である。</a:t>
                </a:r>
                <a:endParaRPr kumimoji="1" lang="en-US" altLang="ja-JP" sz="2800" dirty="0"/>
              </a:p>
              <a:p>
                <a:r>
                  <a:rPr lang="ja-JP" altLang="en-US" sz="2800" dirty="0"/>
                  <a:t>また、両側とも同じ長さの導線を使用しているとすると、導線の抵抗値の式</a:t>
                </a:r>
                <a14:m>
                  <m:oMath xmlns:m="http://schemas.openxmlformats.org/officeDocument/2006/math">
                    <m:r>
                      <a:rPr lang="en-US" altLang="ja-JP" sz="2800" b="0" i="1" smtClean="0">
                        <a:latin typeface="Cambria Math" panose="02040503050406030204" pitchFamily="18" charset="0"/>
                      </a:rPr>
                      <m:t>𝑅</m:t>
                    </m:r>
                    <m:r>
                      <a:rPr lang="en-US" altLang="ja-JP" sz="2800" b="0" i="1" smtClean="0">
                        <a:latin typeface="Cambria Math" panose="02040503050406030204" pitchFamily="18" charset="0"/>
                      </a:rPr>
                      <m:t>=</m:t>
                    </m:r>
                    <m:r>
                      <a:rPr lang="ja-JP" altLang="en-US" sz="2800" b="0" i="1" smtClean="0">
                        <a:latin typeface="Cambria Math" panose="02040503050406030204" pitchFamily="18" charset="0"/>
                      </a:rPr>
                      <m:t>𝜌</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1+</m:t>
                        </m:r>
                        <m:r>
                          <a:rPr lang="ja-JP" altLang="en-US" sz="2800" b="0" i="1" smtClean="0">
                            <a:latin typeface="Cambria Math" panose="02040503050406030204" pitchFamily="18" charset="0"/>
                          </a:rPr>
                          <m:t>𝛼</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e>
                    </m:d>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𝑙</m:t>
                        </m:r>
                      </m:num>
                      <m:den>
                        <m:r>
                          <a:rPr lang="en-US" altLang="ja-JP" sz="2800" b="0" i="1" smtClean="0">
                            <a:latin typeface="Cambria Math" panose="02040503050406030204" pitchFamily="18" charset="0"/>
                          </a:rPr>
                          <m:t>𝑆</m:t>
                        </m:r>
                      </m:den>
                    </m:f>
                    <m:r>
                      <a:rPr lang="ja-JP" altLang="en-US" sz="2800" i="1">
                        <a:latin typeface="Cambria Math" panose="02040503050406030204" pitchFamily="18" charset="0"/>
                      </a:rPr>
                      <m:t>の</m:t>
                    </m:r>
                    <m:r>
                      <a:rPr kumimoji="1" lang="ja-JP" altLang="en-US" sz="2800" i="1">
                        <a:latin typeface="Cambria Math" panose="02040503050406030204" pitchFamily="18" charset="0"/>
                      </a:rPr>
                      <m:t>うち</m:t>
                    </m:r>
                  </m:oMath>
                </a14:m>
                <a:r>
                  <a:rPr kumimoji="1" lang="ja-JP" altLang="en-US" sz="2800" dirty="0"/>
                  <a:t>、</a:t>
                </a:r>
                <a:r>
                  <a:rPr lang="en-US" altLang="ja-JP" sz="2800" b="0" dirty="0"/>
                  <a:t> </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1+</m:t>
                        </m:r>
                        <m:r>
                          <a:rPr lang="ja-JP" altLang="en-US" sz="2800" b="0" i="1" smtClean="0">
                            <a:latin typeface="Cambria Math" panose="02040503050406030204" pitchFamily="18" charset="0"/>
                          </a:rPr>
                          <m:t>𝛼</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e>
                    </m:d>
                  </m:oMath>
                </a14:m>
                <a:r>
                  <a:rPr lang="en-US" altLang="ja-JP" sz="2800" b="0" dirty="0"/>
                  <a:t> </a:t>
                </a:r>
                <a:r>
                  <a:rPr kumimoji="1" lang="ja-JP" altLang="en-US" sz="2800" dirty="0"/>
                  <a:t>は同じなので、抵抗の比は導線の</a:t>
                </a:r>
                <a:r>
                  <a:rPr lang="ja-JP" altLang="en-US" sz="2800" dirty="0"/>
                  <a:t>断面積</a:t>
                </a:r>
                <a:r>
                  <a:rPr kumimoji="1" lang="ja-JP" altLang="en-US" sz="2800" dirty="0"/>
                  <a:t>の比と一致する。よって、二次側の巻き線の断面積は、一次側の</a:t>
                </a:r>
                <a:r>
                  <a:rPr kumimoji="1" lang="en-US" altLang="ja-JP" sz="2800" dirty="0"/>
                  <a:t>1.8</a:t>
                </a:r>
                <a:r>
                  <a:rPr kumimoji="1" lang="ja-JP" altLang="en-US" sz="2800" dirty="0"/>
                  <a:t>倍である。</a:t>
                </a:r>
              </a:p>
            </p:txBody>
          </p:sp>
        </mc:Choice>
        <mc:Fallback xmlns="">
          <p:sp>
            <p:nvSpPr>
              <p:cNvPr id="13" name="テキスト ボックス 12">
                <a:extLst>
                  <a:ext uri="{FF2B5EF4-FFF2-40B4-BE49-F238E27FC236}">
                    <a16:creationId xmlns:a16="http://schemas.microsoft.com/office/drawing/2014/main" id="{5D42F2D0-86E4-066F-E7B0-37BC76FFD14A}"/>
                  </a:ext>
                </a:extLst>
              </p:cNvPr>
              <p:cNvSpPr txBox="1">
                <a:spLocks noRot="1" noChangeAspect="1" noMove="1" noResize="1" noEditPoints="1" noAdjustHandles="1" noChangeArrowheads="1" noChangeShapeType="1" noTextEdit="1"/>
              </p:cNvSpPr>
              <p:nvPr/>
            </p:nvSpPr>
            <p:spPr>
              <a:xfrm>
                <a:off x="6323682" y="1266939"/>
                <a:ext cx="5684704" cy="4771691"/>
              </a:xfrm>
              <a:prstGeom prst="rect">
                <a:avLst/>
              </a:prstGeom>
              <a:blipFill>
                <a:blip r:embed="rId4"/>
                <a:stretch>
                  <a:fillRect l="-2144" t="-1277" r="-8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72003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144C3656-1816-D53B-405E-746DC4931DB6}"/>
                  </a:ext>
                </a:extLst>
              </p:cNvPr>
              <p:cNvSpPr txBox="1"/>
              <p:nvPr/>
            </p:nvSpPr>
            <p:spPr>
              <a:xfrm>
                <a:off x="716280" y="759253"/>
                <a:ext cx="6400800" cy="494559"/>
              </a:xfrm>
              <a:prstGeom prst="rect">
                <a:avLst/>
              </a:prstGeom>
              <a:noFill/>
            </p:spPr>
            <p:txBody>
              <a:bodyPr wrap="square">
                <a:spAutoFit/>
              </a:bodyPr>
              <a:lstStyle/>
              <a:p>
                <a:r>
                  <a:rPr kumimoji="1" lang="en-US" altLang="ja-JP" sz="2400" dirty="0"/>
                  <a:t>2</a:t>
                </a:r>
                <a:r>
                  <a:rPr kumimoji="1" lang="ja-JP" altLang="en-US" sz="2400" dirty="0"/>
                  <a:t>次</a:t>
                </a:r>
                <a14:m>
                  <m:oMath xmlns:m="http://schemas.openxmlformats.org/officeDocument/2006/math">
                    <m:r>
                      <a:rPr lang="ja-JP" altLang="en-US" sz="2400" i="1">
                        <a:latin typeface="Cambria Math" panose="02040503050406030204" pitchFamily="18" charset="0"/>
                      </a:rPr>
                      <m:t>負荷</m:t>
                    </m:r>
                    <m:r>
                      <a:rPr lang="ja-JP" altLang="en-US" sz="2400" i="1" smtClean="0">
                        <a:latin typeface="Cambria Math" panose="02040503050406030204" pitchFamily="18" charset="0"/>
                      </a:rPr>
                      <m:t>電流</m:t>
                    </m:r>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2</m:t>
                        </m:r>
                      </m:sub>
                    </m:sSub>
                  </m:oMath>
                </a14:m>
                <a:r>
                  <a:rPr lang="en-US" altLang="ja-JP" sz="2400" dirty="0"/>
                  <a:t>-</a:t>
                </a:r>
                <a:r>
                  <a:rPr lang="ja-JP" altLang="en-US" sz="2400" dirty="0"/>
                  <a:t>効率</a:t>
                </a:r>
                <a14:m>
                  <m:oMath xmlns:m="http://schemas.openxmlformats.org/officeDocument/2006/math">
                    <m:sSub>
                      <m:sSubPr>
                        <m:ctrlPr>
                          <a:rPr lang="en-US" altLang="ja-JP" sz="2400" i="1">
                            <a:latin typeface="Cambria Math" panose="02040503050406030204" pitchFamily="18" charset="0"/>
                          </a:rPr>
                        </m:ctrlPr>
                      </m:sSubPr>
                      <m:e>
                        <m:r>
                          <a:rPr lang="ja-JP" altLang="en-US" sz="2400" i="1" smtClean="0">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のグラフ</a:t>
                </a:r>
              </a:p>
            </p:txBody>
          </p:sp>
        </mc:Choice>
        <mc:Fallback>
          <p:sp>
            <p:nvSpPr>
              <p:cNvPr id="5" name="テキスト ボックス 4">
                <a:extLst>
                  <a:ext uri="{FF2B5EF4-FFF2-40B4-BE49-F238E27FC236}">
                    <a16:creationId xmlns:a16="http://schemas.microsoft.com/office/drawing/2014/main" id="{144C3656-1816-D53B-405E-746DC4931DB6}"/>
                  </a:ext>
                </a:extLst>
              </p:cNvPr>
              <p:cNvSpPr txBox="1">
                <a:spLocks noRot="1" noChangeAspect="1" noMove="1" noResize="1" noEditPoints="1" noAdjustHandles="1" noChangeArrowheads="1" noChangeShapeType="1" noTextEdit="1"/>
              </p:cNvSpPr>
              <p:nvPr/>
            </p:nvSpPr>
            <p:spPr>
              <a:xfrm>
                <a:off x="716280" y="759253"/>
                <a:ext cx="6400800" cy="494559"/>
              </a:xfrm>
              <a:prstGeom prst="rect">
                <a:avLst/>
              </a:prstGeom>
              <a:blipFill>
                <a:blip r:embed="rId3"/>
                <a:stretch>
                  <a:fillRect l="-1524" t="-7407" b="-234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D2D54C8-1154-2AE6-CEB9-2A7987E15850}"/>
                  </a:ext>
                </a:extLst>
              </p:cNvPr>
              <p:cNvSpPr txBox="1"/>
              <p:nvPr/>
            </p:nvSpPr>
            <p:spPr>
              <a:xfrm>
                <a:off x="7635240" y="1295400"/>
                <a:ext cx="4556760" cy="2776337"/>
              </a:xfrm>
              <a:prstGeom prst="rect">
                <a:avLst/>
              </a:prstGeom>
              <a:noFill/>
            </p:spPr>
            <p:txBody>
              <a:bodyPr wrap="square" rtlCol="0">
                <a:spAutoFit/>
              </a:bodyPr>
              <a:lstStyle/>
              <a:p>
                <a:r>
                  <a:rPr kumimoji="1" lang="ja-JP" altLang="en-US" sz="2400" dirty="0"/>
                  <a:t>グラフより、力率</a:t>
                </a:r>
                <a:r>
                  <a:rPr lang="ja-JP" altLang="en-US" sz="2400" dirty="0"/>
                  <a:t>１の方が全体的</a:t>
                </a:r>
                <a14:m>
                  <m:oMath xmlns:m="http://schemas.openxmlformats.org/officeDocument/2006/math">
                    <m:sSub>
                      <m:sSubPr>
                        <m:ctrlPr>
                          <a:rPr lang="en-US" altLang="ja-JP" sz="2400" i="1" smtClean="0">
                            <a:latin typeface="Cambria Math" panose="02040503050406030204" pitchFamily="18" charset="0"/>
                          </a:rPr>
                        </m:ctrlPr>
                      </m:sSubPr>
                      <m:e>
                        <m:r>
                          <a:rPr lang="ja-JP" altLang="en-US" sz="2400" i="1" smtClean="0">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が大きい。これは、</a:t>
                </a:r>
                <a:endParaRPr lang="en-US" altLang="ja-JP" sz="2400" dirty="0"/>
              </a:p>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𝐿</m:t>
                        </m:r>
                      </m:sub>
                    </m:sSub>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×100[</m:t>
                    </m:r>
                  </m:oMath>
                </a14:m>
                <a:r>
                  <a:rPr lang="en-US" altLang="ja-JP" sz="2400" dirty="0"/>
                  <a:t>%]</a:t>
                </a:r>
                <a:r>
                  <a:rPr lang="ja-JP" altLang="en-US" sz="2400" dirty="0"/>
                  <a:t>の式で考えると、</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𝐿</m:t>
                        </m:r>
                      </m:sub>
                    </m:sSub>
                  </m:oMath>
                </a14:m>
                <a:r>
                  <a:rPr lang="ja-JP" altLang="en-US" sz="2400" dirty="0"/>
                  <a:t>が同じ値を取る時、</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oMath>
                </a14:m>
                <a:r>
                  <a:rPr lang="ja-JP" altLang="en-US" sz="2400" dirty="0"/>
                  <a:t>が小さい遅れ力率の方が</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が小さくなることが分かる。</a:t>
                </a:r>
                <a:endParaRPr lang="en-US" altLang="ja-JP" sz="2400" dirty="0"/>
              </a:p>
            </p:txBody>
          </p:sp>
        </mc:Choice>
        <mc:Fallback xmlns="">
          <p:sp>
            <p:nvSpPr>
              <p:cNvPr id="6" name="テキスト ボックス 5">
                <a:extLst>
                  <a:ext uri="{FF2B5EF4-FFF2-40B4-BE49-F238E27FC236}">
                    <a16:creationId xmlns:a16="http://schemas.microsoft.com/office/drawing/2014/main" id="{ED2D54C8-1154-2AE6-CEB9-2A7987E15850}"/>
                  </a:ext>
                </a:extLst>
              </p:cNvPr>
              <p:cNvSpPr txBox="1">
                <a:spLocks noRot="1" noChangeAspect="1" noMove="1" noResize="1" noEditPoints="1" noAdjustHandles="1" noChangeArrowheads="1" noChangeShapeType="1" noTextEdit="1"/>
              </p:cNvSpPr>
              <p:nvPr/>
            </p:nvSpPr>
            <p:spPr>
              <a:xfrm>
                <a:off x="7635240" y="1295400"/>
                <a:ext cx="4556760" cy="2776337"/>
              </a:xfrm>
              <a:prstGeom prst="rect">
                <a:avLst/>
              </a:prstGeom>
              <a:blipFill>
                <a:blip r:embed="rId4"/>
                <a:stretch>
                  <a:fillRect l="-2142" t="-1758" r="-1740" b="-3956"/>
                </a:stretch>
              </a:blipFill>
            </p:spPr>
            <p:txBody>
              <a:bodyPr/>
              <a:lstStyle/>
              <a:p>
                <a:r>
                  <a:rPr lang="ja-JP" altLang="en-US">
                    <a:noFill/>
                  </a:rPr>
                  <a:t> </a:t>
                </a:r>
              </a:p>
            </p:txBody>
          </p:sp>
        </mc:Fallback>
      </mc:AlternateContent>
      <p:graphicFrame>
        <p:nvGraphicFramePr>
          <p:cNvPr id="4" name="グラフ 3">
            <a:extLst>
              <a:ext uri="{FF2B5EF4-FFF2-40B4-BE49-F238E27FC236}">
                <a16:creationId xmlns:a16="http://schemas.microsoft.com/office/drawing/2014/main" id="{C61671AA-F7DD-7D16-B829-C1AB4A43E70B}"/>
              </a:ext>
            </a:extLst>
          </p:cNvPr>
          <p:cNvGraphicFramePr>
            <a:graphicFrameLocks/>
          </p:cNvGraphicFramePr>
          <p:nvPr>
            <p:extLst>
              <p:ext uri="{D42A27DB-BD31-4B8C-83A1-F6EECF244321}">
                <p14:modId xmlns:p14="http://schemas.microsoft.com/office/powerpoint/2010/main" val="2381210352"/>
              </p:ext>
            </p:extLst>
          </p:nvPr>
        </p:nvGraphicFramePr>
        <p:xfrm>
          <a:off x="254000" y="1295401"/>
          <a:ext cx="7550524" cy="56084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90601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14BB4A7A-4BD3-688F-DA6A-2ABFD4F1FBF8}"/>
                  </a:ext>
                </a:extLst>
              </p:cNvPr>
              <p:cNvSpPr txBox="1"/>
              <p:nvPr/>
            </p:nvSpPr>
            <p:spPr>
              <a:xfrm>
                <a:off x="0" y="182880"/>
                <a:ext cx="12085320" cy="6459076"/>
              </a:xfrm>
              <a:prstGeom prst="rect">
                <a:avLst/>
              </a:prstGeom>
              <a:noFill/>
            </p:spPr>
            <p:txBody>
              <a:bodyPr wrap="square">
                <a:spAutoFit/>
              </a:bodyPr>
              <a:lstStyle/>
              <a:p>
                <a:r>
                  <a:rPr lang="ja-JP" altLang="en-US" sz="3200" b="0" i="0" u="none" strike="noStrike" baseline="0" dirty="0">
                    <a:latin typeface="CIDFont+F2"/>
                  </a:rPr>
                  <a:t>＜効率が最大となる条件＞</a:t>
                </a:r>
                <a:endParaRPr lang="en-US" altLang="ja-JP" sz="3200" b="0" i="0" u="none" strike="noStrike" baseline="0" dirty="0">
                  <a:latin typeface="CIDFont+F2"/>
                </a:endParaRPr>
              </a:p>
              <a:p>
                <a:endParaRPr lang="en-US" altLang="ja-JP" sz="2400" dirty="0">
                  <a:latin typeface="CIDFont+F2"/>
                </a:endParaRPr>
              </a:p>
              <a:p>
                <a:r>
                  <a:rPr lang="ja-JP" altLang="en-US" sz="2400" dirty="0">
                    <a:latin typeface="CIDFont+F2"/>
                  </a:rPr>
                  <a:t>二次負荷電流</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oMath>
                </a14:m>
                <a:r>
                  <a:rPr lang="ja-JP" altLang="en-US" sz="2400" dirty="0"/>
                  <a:t>を変化させたときの効率</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を考える。効率が最大、つまり</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endParaRPr lang="en-US" altLang="ja-JP" sz="2400" dirty="0"/>
              </a:p>
              <a:p>
                <a:r>
                  <a:rPr lang="ja-JP" altLang="en-US" sz="2400" dirty="0"/>
                  <a:t>が最大となる条件を求めるには、</a:t>
                </a:r>
                <a:r>
                  <a:rPr lang="en-US" altLang="ja-JP" sz="2400" dirty="0"/>
                  <a:t> </a:t>
                </a:r>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を</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oMath>
                </a14:m>
                <a:r>
                  <a:rPr lang="ja-JP" altLang="en-US" sz="2400" dirty="0"/>
                  <a:t>の関数で表し増減を調べればよい。</a:t>
                </a:r>
                <a:endParaRPr lang="en-US" altLang="ja-JP" sz="2400" dirty="0"/>
              </a:p>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𝐿</m:t>
                        </m:r>
                      </m:sub>
                    </m:sSub>
                    <m:r>
                      <a:rPr lang="en-US" altLang="ja-JP" sz="2400" i="1">
                        <a:latin typeface="Cambria Math" panose="02040503050406030204" pitchFamily="18" charset="0"/>
                      </a:rPr>
                      <m:t>)</m:t>
                    </m:r>
                  </m:oMath>
                </a14:m>
                <a:r>
                  <a:rPr lang="ja-JP" altLang="en-US" sz="2400" dirty="0"/>
                  <a:t>を変形し、</a:t>
                </a:r>
                <a:r>
                  <a:rPr lang="en-US" altLang="ja-JP" sz="2400" dirty="0"/>
                  <a:t> </a:t>
                </a:r>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m:rPr>
                            <m:nor/>
                          </m:rPr>
                          <a:rPr lang="ja-JP" altLang="en-US" sz="2400" i="1" dirty="0">
                            <a:latin typeface="Cambria Math" panose="02040503050406030204" pitchFamily="18" charset="0"/>
                          </a:rPr>
                          <m:t>　</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𝑐</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r>
                          <m:rPr>
                            <m:nor/>
                          </m:rPr>
                          <a:rPr lang="ja-JP" altLang="en-US" sz="2400" i="1" dirty="0">
                            <a:latin typeface="Cambria Math" panose="02040503050406030204" pitchFamily="18" charset="0"/>
                          </a:rPr>
                          <m:t>　</m:t>
                        </m:r>
                      </m:den>
                    </m:f>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oMath>
                </a14:m>
                <a:r>
                  <a:rPr lang="ja-JP" altLang="en-US" sz="2400" dirty="0"/>
                  <a:t>は定格時の値なので一定</a:t>
                </a:r>
                <a:r>
                  <a:rPr lang="en-US" altLang="ja-JP" sz="2400" dirty="0"/>
                  <a:t>)</a:t>
                </a:r>
              </a:p>
              <a:p>
                <a:r>
                  <a:rPr lang="ja-JP" altLang="en-US" sz="2400" dirty="0"/>
                  <a:t>また、</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𝑐</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𝑎𝑅</m:t>
                    </m:r>
                    <m:sSup>
                      <m:sSupPr>
                        <m:ctrlPr>
                          <a:rPr lang="en-US" altLang="ja-JP" sz="2400" b="0" i="1" smtClean="0">
                            <a:latin typeface="Cambria Math" panose="02040503050406030204" pitchFamily="18" charset="0"/>
                          </a:rPr>
                        </m:ctrlPr>
                      </m:sSup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2</m:t>
                            </m:r>
                          </m:sub>
                        </m:sSub>
                      </m:e>
                      <m:sup>
                        <m:r>
                          <a:rPr lang="en-US" altLang="ja-JP" sz="2400" b="0" i="1" smtClean="0">
                            <a:latin typeface="Cambria Math" panose="02040503050406030204" pitchFamily="18" charset="0"/>
                          </a:rPr>
                          <m:t>2</m:t>
                        </m:r>
                      </m:sup>
                    </m:sSup>
                  </m:oMath>
                </a14:m>
                <a:r>
                  <a:rPr lang="ja-JP" altLang="en-US" sz="2400" dirty="0"/>
                  <a:t>であり、</a:t>
                </a:r>
                <a14:m>
                  <m:oMath xmlns:m="http://schemas.openxmlformats.org/officeDocument/2006/math">
                    <m:r>
                      <a:rPr lang="en-US" altLang="ja-JP" sz="2400" i="1">
                        <a:latin typeface="Cambria Math" panose="02040503050406030204" pitchFamily="18" charset="0"/>
                      </a:rPr>
                      <m:t>𝑎</m:t>
                    </m:r>
                  </m:oMath>
                </a14:m>
                <a:r>
                  <a:rPr lang="en-US" altLang="ja-JP" sz="2400" dirty="0"/>
                  <a:t>=1</a:t>
                </a:r>
                <a:r>
                  <a:rPr lang="ja-JP" altLang="en-US" sz="2400" dirty="0"/>
                  <a:t>から、</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m:rPr>
                            <m:nor/>
                          </m:rPr>
                          <a:rPr lang="ja-JP" altLang="en-US" sz="2400" i="1" dirty="0">
                            <a:latin typeface="Cambria Math" panose="02040503050406030204" pitchFamily="18" charset="0"/>
                          </a:rPr>
                          <m:t>　</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a:rPr lang="en-US" altLang="ja-JP" sz="2400" i="1">
                            <a:latin typeface="Cambria Math" panose="02040503050406030204" pitchFamily="18" charset="0"/>
                          </a:rPr>
                          <m:t>+</m:t>
                        </m:r>
                        <m:r>
                          <a:rPr lang="en-US" altLang="ja-JP" sz="2400" i="1">
                            <a:latin typeface="Cambria Math" panose="02040503050406030204" pitchFamily="18" charset="0"/>
                          </a:rPr>
                          <m:t>𝑅</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r>
                          <m:rPr>
                            <m:nor/>
                          </m:rPr>
                          <a:rPr lang="ja-JP" altLang="en-US" sz="2400" i="1" dirty="0">
                            <a:latin typeface="Cambria Math" panose="02040503050406030204" pitchFamily="18" charset="0"/>
                          </a:rPr>
                          <m:t>　</m:t>
                        </m:r>
                      </m:den>
                    </m:f>
                    <m:r>
                      <a:rPr lang="en-US" altLang="ja-JP" sz="2400" b="0" i="1" dirty="0" smtClean="0">
                        <a:latin typeface="Cambria Math" panose="02040503050406030204" pitchFamily="18" charset="0"/>
                      </a:rPr>
                      <m:t>=</m:t>
                    </m:r>
                    <m:f>
                      <m:fPr>
                        <m:ctrlPr>
                          <a:rPr lang="en-US" altLang="ja-JP" sz="240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m:rPr>
                            <m:nor/>
                          </m:rPr>
                          <a:rPr lang="ja-JP" altLang="en-US" sz="2400" i="1" dirty="0">
                            <a:latin typeface="Cambria Math" panose="02040503050406030204" pitchFamily="18" charset="0"/>
                          </a:rPr>
                          <m:t>　</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a:rPr lang="en-US" altLang="ja-JP" sz="2400" i="1">
                            <a:latin typeface="Cambria Math" panose="02040503050406030204" pitchFamily="18" charset="0"/>
                          </a:rPr>
                          <m:t>+</m:t>
                        </m:r>
                        <m:r>
                          <a:rPr lang="en-US" altLang="ja-JP" sz="2400" i="1">
                            <a:latin typeface="Cambria Math" panose="02040503050406030204" pitchFamily="18" charset="0"/>
                          </a:rPr>
                          <m:t>𝑅</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f>
                          <m:fPr>
                            <m:ctrlPr>
                              <a:rPr lang="en-US" altLang="ja-JP" sz="240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den>
                        </m:f>
                        <m:r>
                          <m:rPr>
                            <m:nor/>
                          </m:rPr>
                          <a:rPr lang="ja-JP" altLang="en-US" sz="2400" i="1" dirty="0">
                            <a:latin typeface="Cambria Math" panose="02040503050406030204" pitchFamily="18" charset="0"/>
                          </a:rPr>
                          <m:t>　</m:t>
                        </m:r>
                      </m:den>
                    </m:f>
                  </m:oMath>
                </a14:m>
                <a:endParaRPr lang="en-US" altLang="ja-JP" sz="2400" dirty="0"/>
              </a:p>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の元の式はすべての</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oMath>
                </a14:m>
                <a:r>
                  <a:rPr lang="ja-JP" altLang="en-US" sz="2400" dirty="0"/>
                  <a:t>で定義されるので、</a:t>
                </a:r>
                <a:r>
                  <a:rPr lang="en-US" altLang="ja-JP" sz="2400" dirty="0"/>
                  <a:t> </a:t>
                </a:r>
                <a14:m>
                  <m:oMath xmlns:m="http://schemas.openxmlformats.org/officeDocument/2006/math">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m:rPr>
                            <m:nor/>
                          </m:rPr>
                          <a:rPr lang="ja-JP" altLang="en-US" sz="2400" i="1" dirty="0">
                            <a:latin typeface="Cambria Math" panose="02040503050406030204" pitchFamily="18" charset="0"/>
                          </a:rPr>
                          <m:t>　</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a:rPr lang="en-US" altLang="ja-JP" sz="2400" i="1">
                            <a:latin typeface="Cambria Math" panose="02040503050406030204" pitchFamily="18" charset="0"/>
                          </a:rPr>
                          <m:t>+</m:t>
                        </m:r>
                        <m:r>
                          <a:rPr lang="en-US" altLang="ja-JP" sz="2400" i="1">
                            <a:latin typeface="Cambria Math" panose="02040503050406030204" pitchFamily="18" charset="0"/>
                          </a:rPr>
                          <m:t>𝑅</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den>
                        </m:f>
                        <m:r>
                          <m:rPr>
                            <m:nor/>
                          </m:rPr>
                          <a:rPr lang="ja-JP" altLang="en-US" sz="2400" i="1" dirty="0">
                            <a:latin typeface="Cambria Math" panose="02040503050406030204" pitchFamily="18" charset="0"/>
                          </a:rPr>
                          <m:t>　</m:t>
                        </m:r>
                      </m:den>
                    </m:f>
                  </m:oMath>
                </a14:m>
                <a:r>
                  <a:rPr lang="ja-JP" altLang="en-US" sz="2400" dirty="0"/>
                  <a:t>の分母</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a:rPr lang="en-US" altLang="ja-JP" sz="2400" i="1">
                        <a:latin typeface="Cambria Math" panose="02040503050406030204" pitchFamily="18" charset="0"/>
                      </a:rPr>
                      <m:t>+</m:t>
                    </m:r>
                    <m:r>
                      <a:rPr lang="en-US" altLang="ja-JP" sz="2400" i="1">
                        <a:latin typeface="Cambria Math" panose="02040503050406030204" pitchFamily="18" charset="0"/>
                      </a:rPr>
                      <m:t>𝑅</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den>
                    </m:f>
                  </m:oMath>
                </a14:m>
                <a:r>
                  <a:rPr lang="ja-JP" altLang="en-US" sz="2400" dirty="0"/>
                  <a:t>について増減を調べればよい。分母を</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oMath>
                </a14:m>
                <a:r>
                  <a:rPr lang="ja-JP" altLang="en-US" sz="2400" dirty="0"/>
                  <a:t>に関して微分すると、</a:t>
                </a:r>
                <a:r>
                  <a:rPr lang="en-US" altLang="ja-JP" sz="2400" dirty="0"/>
                  <a:t> </a:t>
                </a:r>
                <a14:m>
                  <m:oMath xmlns:m="http://schemas.openxmlformats.org/officeDocument/2006/math">
                    <m:r>
                      <a:rPr lang="en-US" altLang="ja-JP" sz="2400" i="1">
                        <a:latin typeface="Cambria Math" panose="02040503050406030204" pitchFamily="18" charset="0"/>
                      </a:rPr>
                      <m:t>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e>
                          <m:sup>
                            <m:r>
                              <a:rPr lang="en-US" altLang="ja-JP" sz="2400" i="1">
                                <a:latin typeface="Cambria Math" panose="02040503050406030204" pitchFamily="18" charset="0"/>
                              </a:rPr>
                              <m:t>2</m:t>
                            </m:r>
                          </m:sup>
                        </m:sSup>
                      </m:den>
                    </m:f>
                    <m:r>
                      <a:rPr lang="ja-JP" altLang="en-US" sz="2400" i="1">
                        <a:latin typeface="Cambria Math" panose="02040503050406030204" pitchFamily="18" charset="0"/>
                      </a:rPr>
                      <m:t>と</m:t>
                    </m:r>
                    <m:r>
                      <a:rPr lang="ja-JP" altLang="en-US" sz="2400" i="1" dirty="0">
                        <a:latin typeface="Cambria Math" panose="02040503050406030204" pitchFamily="18" charset="0"/>
                      </a:rPr>
                      <m:t>なる。</m:t>
                    </m:r>
                  </m:oMath>
                </a14:m>
                <a:endParaRPr lang="en-US" altLang="ja-JP" sz="2400" dirty="0"/>
              </a:p>
              <a:p>
                <a14:m>
                  <m:oMath xmlns:m="http://schemas.openxmlformats.org/officeDocument/2006/math">
                    <m:r>
                      <a:rPr lang="en-US" altLang="ja-JP" sz="2400" i="1" smtClean="0">
                        <a:latin typeface="Cambria Math" panose="02040503050406030204" pitchFamily="18" charset="0"/>
                      </a:rPr>
                      <m:t>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e>
                          <m:sup>
                            <m:r>
                              <a:rPr lang="en-US" altLang="ja-JP" sz="2400" i="1">
                                <a:latin typeface="Cambria Math" panose="02040503050406030204" pitchFamily="18" charset="0"/>
                              </a:rPr>
                              <m:t>2</m:t>
                            </m:r>
                          </m:sup>
                        </m:sSup>
                      </m:den>
                    </m:f>
                    <m:r>
                      <a:rPr lang="en-US" altLang="ja-JP" sz="2400" b="0" i="0" smtClean="0">
                        <a:latin typeface="Cambria Math" panose="02040503050406030204" pitchFamily="18" charset="0"/>
                      </a:rPr>
                      <m:t>=0</m:t>
                    </m:r>
                  </m:oMath>
                </a14:m>
                <a:r>
                  <a:rPr lang="ja-JP" altLang="en-US" sz="2400" b="0" dirty="0"/>
                  <a:t>となる</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b="0" i="1" smtClean="0">
                        <a:latin typeface="Cambria Math" panose="02040503050406030204" pitchFamily="18" charset="0"/>
                      </a:rPr>
                      <m:t>=</m:t>
                    </m:r>
                    <m:rad>
                      <m:radPr>
                        <m:degHide m:val="on"/>
                        <m:ctrlPr>
                          <a:rPr lang="en-US" altLang="ja-JP" sz="2400" b="0" i="1" smtClean="0">
                            <a:latin typeface="Cambria Math" panose="02040503050406030204" pitchFamily="18" charset="0"/>
                          </a:rPr>
                        </m:ctrlPr>
                      </m:radPr>
                      <m:deg/>
                      <m:e>
                        <m:f>
                          <m:fPr>
                            <m:ctrlPr>
                              <a:rPr lang="en-US" altLang="ja-JP" sz="2400" b="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r>
                              <a:rPr lang="en-US" altLang="ja-JP" sz="2400" b="0" i="1" smtClean="0">
                                <a:latin typeface="Cambria Math" panose="02040503050406030204" pitchFamily="18" charset="0"/>
                              </a:rPr>
                              <m:t>𝑅</m:t>
                            </m:r>
                          </m:den>
                        </m:f>
                      </m:e>
                    </m:rad>
                  </m:oMath>
                </a14:m>
                <a:r>
                  <a:rPr lang="ja-JP" altLang="en-US" sz="2400" b="0" dirty="0"/>
                  <a:t>であり、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rad>
                      <m:radPr>
                        <m:degHide m:val="on"/>
                        <m:ctrlPr>
                          <a:rPr lang="en-US" altLang="ja-JP" sz="2400" i="1">
                            <a:latin typeface="Cambria Math" panose="02040503050406030204" pitchFamily="18" charset="0"/>
                          </a:rPr>
                        </m:ctrlPr>
                      </m:radPr>
                      <m:deg/>
                      <m:e>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r>
                              <a:rPr lang="en-US" altLang="ja-JP" sz="2400" i="1">
                                <a:latin typeface="Cambria Math" panose="02040503050406030204" pitchFamily="18" charset="0"/>
                              </a:rPr>
                              <m:t>𝑅</m:t>
                            </m:r>
                          </m:den>
                        </m:f>
                      </m:e>
                    </m:rad>
                  </m:oMath>
                </a14:m>
                <a:r>
                  <a:rPr lang="ja-JP" altLang="en-US" sz="2400" b="0" dirty="0"/>
                  <a:t>の近辺の増減から、</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rad>
                      <m:radPr>
                        <m:degHide m:val="on"/>
                        <m:ctrlPr>
                          <a:rPr lang="en-US" altLang="ja-JP" sz="2400" i="1">
                            <a:latin typeface="Cambria Math" panose="02040503050406030204" pitchFamily="18" charset="0"/>
                          </a:rPr>
                        </m:ctrlPr>
                      </m:radPr>
                      <m:deg/>
                      <m:e>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r>
                              <a:rPr lang="en-US" altLang="ja-JP" sz="2400" i="1">
                                <a:latin typeface="Cambria Math" panose="02040503050406030204" pitchFamily="18" charset="0"/>
                              </a:rPr>
                              <m:t>𝑅</m:t>
                            </m:r>
                          </m:den>
                        </m:f>
                      </m:e>
                    </m:rad>
                  </m:oMath>
                </a14:m>
                <a:r>
                  <a:rPr lang="ja-JP" altLang="en-US" sz="2400" b="0" dirty="0"/>
                  <a:t>で</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が極小、そして最小値を取ることが分かる。また、</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rad>
                      <m:radPr>
                        <m:degHide m:val="on"/>
                        <m:ctrlPr>
                          <a:rPr lang="en-US" altLang="ja-JP" sz="2400" i="1">
                            <a:latin typeface="Cambria Math" panose="02040503050406030204" pitchFamily="18" charset="0"/>
                          </a:rPr>
                        </m:ctrlPr>
                      </m:radPr>
                      <m:deg/>
                      <m:e>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r>
                              <a:rPr lang="en-US" altLang="ja-JP" sz="2400" i="1">
                                <a:latin typeface="Cambria Math" panose="02040503050406030204" pitchFamily="18" charset="0"/>
                              </a:rPr>
                              <m:t>𝑅</m:t>
                            </m:r>
                          </m:den>
                        </m:f>
                      </m:e>
                    </m:rad>
                  </m:oMath>
                </a14:m>
                <a:r>
                  <a:rPr lang="ja-JP" altLang="en-US" sz="2400" b="0" dirty="0"/>
                  <a:t>を変形すると、</a:t>
                </a:r>
                <a:r>
                  <a:rPr lang="en-US" altLang="ja-JP" sz="2400" dirty="0"/>
                  <a:t> </a:t>
                </a:r>
                <a14:m>
                  <m:oMath xmlns:m="http://schemas.openxmlformats.org/officeDocument/2006/math">
                    <m:r>
                      <a:rPr lang="en-US" altLang="ja-JP" sz="2400" i="1">
                        <a:latin typeface="Cambria Math" panose="02040503050406030204" pitchFamily="18" charset="0"/>
                      </a:rPr>
                      <m:t>𝑅</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oMath>
                </a14:m>
                <a:r>
                  <a:rPr lang="ja-JP" altLang="en-US" sz="2400" b="0" dirty="0"/>
                  <a:t>となる。</a:t>
                </a:r>
                <a:endParaRPr lang="en-US" altLang="ja-JP" sz="2400" b="0" dirty="0"/>
              </a:p>
              <a:p>
                <a:r>
                  <a:rPr lang="ja-JP" altLang="en-US" sz="2400" dirty="0"/>
                  <a:t>つまり、鉄損と銅損が等しいとき効率が最大になるとわかる。</a:t>
                </a:r>
                <a:endParaRPr lang="en-US" altLang="ja-JP" sz="2400" b="0" dirty="0"/>
              </a:p>
            </p:txBody>
          </p:sp>
        </mc:Choice>
        <mc:Fallback xmlns="">
          <p:sp>
            <p:nvSpPr>
              <p:cNvPr id="3" name="テキスト ボックス 2">
                <a:extLst>
                  <a:ext uri="{FF2B5EF4-FFF2-40B4-BE49-F238E27FC236}">
                    <a16:creationId xmlns:a16="http://schemas.microsoft.com/office/drawing/2014/main" id="{14BB4A7A-4BD3-688F-DA6A-2ABFD4F1FBF8}"/>
                  </a:ext>
                </a:extLst>
              </p:cNvPr>
              <p:cNvSpPr txBox="1">
                <a:spLocks noRot="1" noChangeAspect="1" noMove="1" noResize="1" noEditPoints="1" noAdjustHandles="1" noChangeArrowheads="1" noChangeShapeType="1" noTextEdit="1"/>
              </p:cNvSpPr>
              <p:nvPr/>
            </p:nvSpPr>
            <p:spPr>
              <a:xfrm>
                <a:off x="0" y="182880"/>
                <a:ext cx="12085320" cy="6459076"/>
              </a:xfrm>
              <a:prstGeom prst="rect">
                <a:avLst/>
              </a:prstGeom>
              <a:blipFill>
                <a:blip r:embed="rId2"/>
                <a:stretch>
                  <a:fillRect l="-1261" t="-1226" r="-3227" b="-11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14124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376114A-FB23-A594-BDF7-445DDB426A4E}"/>
              </a:ext>
            </a:extLst>
          </p:cNvPr>
          <p:cNvSpPr txBox="1"/>
          <p:nvPr/>
        </p:nvSpPr>
        <p:spPr>
          <a:xfrm>
            <a:off x="105295" y="735082"/>
            <a:ext cx="11003280" cy="3539430"/>
          </a:xfrm>
          <a:prstGeom prst="rect">
            <a:avLst/>
          </a:prstGeom>
          <a:noFill/>
        </p:spPr>
        <p:txBody>
          <a:bodyPr wrap="square" rtlCol="0">
            <a:spAutoFit/>
          </a:bodyPr>
          <a:lstStyle/>
          <a:p>
            <a:pPr algn="l"/>
            <a:r>
              <a:rPr lang="ja-JP" altLang="en-US" sz="3200" b="0" i="0" u="none" strike="noStrike" baseline="0" dirty="0">
                <a:latin typeface="CIDFont+F2"/>
              </a:rPr>
              <a:t>大型の巻線形誘導電動機では、二次回路に抵抗を調整して起動電流を減少させるなどの起動方法がとられる。最も広く利用されているかご形電動機では、この方法を採用できないので、起動電流を減少させるためには低い印加電圧において起動し、加速後、定格電圧に切り替える。</a:t>
            </a:r>
            <a:r>
              <a:rPr lang="en-US" altLang="ja-JP" sz="3200" b="0" i="0" u="none" strike="noStrike" baseline="0" dirty="0">
                <a:latin typeface="CIDFont+F2"/>
              </a:rPr>
              <a:t>5kW </a:t>
            </a:r>
            <a:r>
              <a:rPr lang="ja-JP" altLang="en-US" sz="3200" b="0" i="0" u="none" strike="noStrike" baseline="0" dirty="0">
                <a:latin typeface="CIDFont+F2"/>
              </a:rPr>
              <a:t>程度以下の小容量かご形電動機では、電源に与える影響が少ないので、定格電圧を直接印加して起動する。</a:t>
            </a:r>
            <a:endParaRPr lang="en-US" altLang="ja-JP" sz="3200" b="0" i="0" u="none" strike="noStrike" baseline="0" dirty="0">
              <a:latin typeface="CIDFont+F2"/>
            </a:endParaRPr>
          </a:p>
        </p:txBody>
      </p:sp>
      <p:sp>
        <p:nvSpPr>
          <p:cNvPr id="4" name="テキスト ボックス 3">
            <a:extLst>
              <a:ext uri="{FF2B5EF4-FFF2-40B4-BE49-F238E27FC236}">
                <a16:creationId xmlns:a16="http://schemas.microsoft.com/office/drawing/2014/main" id="{8F9EFF41-B046-980C-2A4E-79B4449DF880}"/>
              </a:ext>
            </a:extLst>
          </p:cNvPr>
          <p:cNvSpPr txBox="1"/>
          <p:nvPr/>
        </p:nvSpPr>
        <p:spPr>
          <a:xfrm>
            <a:off x="105295" y="136369"/>
            <a:ext cx="7574280" cy="923330"/>
          </a:xfrm>
          <a:prstGeom prst="rect">
            <a:avLst/>
          </a:prstGeom>
          <a:noFill/>
        </p:spPr>
        <p:txBody>
          <a:bodyPr wrap="square" rtlCol="0">
            <a:spAutoFit/>
          </a:bodyPr>
          <a:lstStyle/>
          <a:p>
            <a:r>
              <a:rPr kumimoji="1" lang="ja-JP" altLang="en-US" sz="3600" dirty="0"/>
              <a:t>実験</a:t>
            </a:r>
            <a:r>
              <a:rPr kumimoji="1" lang="en-US" altLang="ja-JP" sz="3600" dirty="0"/>
              <a:t>2.1</a:t>
            </a:r>
            <a:r>
              <a:rPr kumimoji="1" lang="ja-JP" altLang="en-US" sz="3600" dirty="0"/>
              <a:t>　</a:t>
            </a:r>
            <a:r>
              <a:rPr lang="ja-JP" altLang="en-US" sz="3600" b="0" i="0" u="none" strike="noStrike" baseline="0" dirty="0">
                <a:latin typeface="CIDFont+F2"/>
              </a:rPr>
              <a:t>誘導電動機の起動</a:t>
            </a:r>
            <a:endParaRPr lang="en-US" altLang="ja-JP" sz="3600" b="0" i="0" u="none" strike="noStrike" baseline="0" dirty="0">
              <a:latin typeface="CIDFont+F2"/>
            </a:endParaRPr>
          </a:p>
          <a:p>
            <a:endParaRPr kumimoji="1" lang="ja-JP" altLang="en-US" dirty="0"/>
          </a:p>
        </p:txBody>
      </p:sp>
      <p:sp>
        <p:nvSpPr>
          <p:cNvPr id="5" name="テキスト ボックス 4">
            <a:extLst>
              <a:ext uri="{FF2B5EF4-FFF2-40B4-BE49-F238E27FC236}">
                <a16:creationId xmlns:a16="http://schemas.microsoft.com/office/drawing/2014/main" id="{362617A1-3CFE-FD8E-F0C0-69598C69CCBD}"/>
              </a:ext>
            </a:extLst>
          </p:cNvPr>
          <p:cNvSpPr txBox="1"/>
          <p:nvPr/>
        </p:nvSpPr>
        <p:spPr>
          <a:xfrm>
            <a:off x="3188524" y="5337360"/>
            <a:ext cx="6139542" cy="369332"/>
          </a:xfrm>
          <a:prstGeom prst="rect">
            <a:avLst/>
          </a:prstGeom>
          <a:noFill/>
        </p:spPr>
        <p:txBody>
          <a:bodyPr wrap="square">
            <a:spAutoFit/>
          </a:bodyPr>
          <a:lstStyle/>
          <a:p>
            <a:r>
              <a:rPr lang="ja-JP" altLang="en-US" dirty="0"/>
              <a:t>回路　特性回路</a:t>
            </a:r>
            <a:endParaRPr kumimoji="1" lang="ja-JP" altLang="en-US" dirty="0"/>
          </a:p>
        </p:txBody>
      </p:sp>
      <p:pic>
        <p:nvPicPr>
          <p:cNvPr id="6" name="図 5">
            <a:extLst>
              <a:ext uri="{FF2B5EF4-FFF2-40B4-BE49-F238E27FC236}">
                <a16:creationId xmlns:a16="http://schemas.microsoft.com/office/drawing/2014/main" id="{0E8B6B0E-8B17-BBE6-E867-211E7C106FDD}"/>
              </a:ext>
            </a:extLst>
          </p:cNvPr>
          <p:cNvPicPr>
            <a:picLocks noChangeAspect="1"/>
          </p:cNvPicPr>
          <p:nvPr/>
        </p:nvPicPr>
        <p:blipFill rotWithShape="1">
          <a:blip r:embed="rId2"/>
          <a:srcRect l="46149" r="22153"/>
          <a:stretch/>
        </p:blipFill>
        <p:spPr>
          <a:xfrm rot="5400000">
            <a:off x="4341619" y="217534"/>
            <a:ext cx="2530632" cy="10642851"/>
          </a:xfrm>
          <a:prstGeom prst="rect">
            <a:avLst/>
          </a:prstGeom>
        </p:spPr>
      </p:pic>
    </p:spTree>
    <p:extLst>
      <p:ext uri="{BB962C8B-B14F-4D97-AF65-F5344CB8AC3E}">
        <p14:creationId xmlns:p14="http://schemas.microsoft.com/office/powerpoint/2010/main" val="3787796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7833CAE-BBD1-91E7-E253-33E610784FA9}"/>
              </a:ext>
            </a:extLst>
          </p:cNvPr>
          <p:cNvSpPr txBox="1"/>
          <p:nvPr/>
        </p:nvSpPr>
        <p:spPr>
          <a:xfrm>
            <a:off x="354000" y="1417320"/>
            <a:ext cx="7955280" cy="523220"/>
          </a:xfrm>
          <a:prstGeom prst="rect">
            <a:avLst/>
          </a:prstGeom>
          <a:noFill/>
        </p:spPr>
        <p:txBody>
          <a:bodyPr wrap="square" rtlCol="0">
            <a:spAutoFit/>
          </a:bodyPr>
          <a:lstStyle/>
          <a:p>
            <a:r>
              <a:rPr lang="ja-JP" altLang="en-US" sz="2800" dirty="0"/>
              <a:t>実験結果</a:t>
            </a:r>
            <a:r>
              <a:rPr lang="en-US" altLang="ja-JP" sz="2800" dirty="0"/>
              <a:t>(2.</a:t>
            </a:r>
            <a:r>
              <a:rPr lang="ja-JP" altLang="en-US" sz="2800" dirty="0"/>
              <a:t>１</a:t>
            </a:r>
            <a:r>
              <a:rPr lang="en-US" altLang="ja-JP" sz="2800" dirty="0"/>
              <a:t>)</a:t>
            </a:r>
            <a:endParaRPr kumimoji="1" lang="ja-JP" altLang="en-US" sz="2800" dirty="0"/>
          </a:p>
        </p:txBody>
      </p:sp>
      <p:graphicFrame>
        <p:nvGraphicFramePr>
          <p:cNvPr id="3" name="オブジェクト 2">
            <a:extLst>
              <a:ext uri="{FF2B5EF4-FFF2-40B4-BE49-F238E27FC236}">
                <a16:creationId xmlns:a16="http://schemas.microsoft.com/office/drawing/2014/main" id="{E77DD73C-E6F8-2BAB-7175-6B7EC08B2D78}"/>
              </a:ext>
            </a:extLst>
          </p:cNvPr>
          <p:cNvGraphicFramePr>
            <a:graphicFrameLocks noChangeAspect="1"/>
          </p:cNvGraphicFramePr>
          <p:nvPr/>
        </p:nvGraphicFramePr>
        <p:xfrm>
          <a:off x="354000" y="2921373"/>
          <a:ext cx="6717360" cy="1015253"/>
        </p:xfrm>
        <a:graphic>
          <a:graphicData uri="http://schemas.openxmlformats.org/presentationml/2006/ole">
            <mc:AlternateContent xmlns:mc="http://schemas.openxmlformats.org/markup-compatibility/2006">
              <mc:Choice xmlns:v="urn:schemas-microsoft-com:vml" Requires="v">
                <p:oleObj name="Worksheet" r:id="rId2" imgW="3067076" imgH="463435" progId="Excel.Sheet.12">
                  <p:embed/>
                </p:oleObj>
              </mc:Choice>
              <mc:Fallback>
                <p:oleObj name="Worksheet" r:id="rId2" imgW="3067076" imgH="463435" progId="Excel.Sheet.12">
                  <p:embed/>
                  <p:pic>
                    <p:nvPicPr>
                      <p:cNvPr id="3" name="オブジェクト 2">
                        <a:extLst>
                          <a:ext uri="{FF2B5EF4-FFF2-40B4-BE49-F238E27FC236}">
                            <a16:creationId xmlns:a16="http://schemas.microsoft.com/office/drawing/2014/main" id="{E77DD73C-E6F8-2BAB-7175-6B7EC08B2D78}"/>
                          </a:ext>
                        </a:extLst>
                      </p:cNvPr>
                      <p:cNvPicPr/>
                      <p:nvPr/>
                    </p:nvPicPr>
                    <p:blipFill>
                      <a:blip r:embed="rId3"/>
                      <a:stretch>
                        <a:fillRect/>
                      </a:stretch>
                    </p:blipFill>
                    <p:spPr>
                      <a:xfrm>
                        <a:off x="354000" y="2921373"/>
                        <a:ext cx="6717360" cy="1015253"/>
                      </a:xfrm>
                      <a:prstGeom prst="rect">
                        <a:avLst/>
                      </a:prstGeom>
                    </p:spPr>
                  </p:pic>
                </p:oleObj>
              </mc:Fallback>
            </mc:AlternateContent>
          </a:graphicData>
        </a:graphic>
      </p:graphicFrame>
      <p:graphicFrame>
        <p:nvGraphicFramePr>
          <p:cNvPr id="4" name="オブジェクト 3">
            <a:extLst>
              <a:ext uri="{FF2B5EF4-FFF2-40B4-BE49-F238E27FC236}">
                <a16:creationId xmlns:a16="http://schemas.microsoft.com/office/drawing/2014/main" id="{3386A905-B0F8-61EF-CFF2-1B392D1A0B10}"/>
              </a:ext>
            </a:extLst>
          </p:cNvPr>
          <p:cNvGraphicFramePr>
            <a:graphicFrameLocks noChangeAspect="1"/>
          </p:cNvGraphicFramePr>
          <p:nvPr>
            <p:extLst>
              <p:ext uri="{D42A27DB-BD31-4B8C-83A1-F6EECF244321}">
                <p14:modId xmlns:p14="http://schemas.microsoft.com/office/powerpoint/2010/main" val="1823897356"/>
              </p:ext>
            </p:extLst>
          </p:nvPr>
        </p:nvGraphicFramePr>
        <p:xfrm>
          <a:off x="7071360" y="2921373"/>
          <a:ext cx="1459715" cy="1015253"/>
        </p:xfrm>
        <a:graphic>
          <a:graphicData uri="http://schemas.openxmlformats.org/presentationml/2006/ole">
            <mc:AlternateContent xmlns:mc="http://schemas.openxmlformats.org/markup-compatibility/2006">
              <mc:Choice xmlns:v="urn:schemas-microsoft-com:vml" Requires="v">
                <p:oleObj name="Worksheet" r:id="rId4" imgW="666828" imgH="463435" progId="Excel.Sheet.12">
                  <p:embed/>
                </p:oleObj>
              </mc:Choice>
              <mc:Fallback>
                <p:oleObj name="Worksheet" r:id="rId4" imgW="666828" imgH="463435" progId="Excel.Sheet.12">
                  <p:embed/>
                  <p:pic>
                    <p:nvPicPr>
                      <p:cNvPr id="4" name="オブジェクト 3">
                        <a:extLst>
                          <a:ext uri="{FF2B5EF4-FFF2-40B4-BE49-F238E27FC236}">
                            <a16:creationId xmlns:a16="http://schemas.microsoft.com/office/drawing/2014/main" id="{3386A905-B0F8-61EF-CFF2-1B392D1A0B10}"/>
                          </a:ext>
                        </a:extLst>
                      </p:cNvPr>
                      <p:cNvPicPr/>
                      <p:nvPr/>
                    </p:nvPicPr>
                    <p:blipFill>
                      <a:blip r:embed="rId5"/>
                      <a:stretch>
                        <a:fillRect/>
                      </a:stretch>
                    </p:blipFill>
                    <p:spPr>
                      <a:xfrm>
                        <a:off x="7071360" y="2921373"/>
                        <a:ext cx="1459715" cy="1015253"/>
                      </a:xfrm>
                      <a:prstGeom prst="rect">
                        <a:avLst/>
                      </a:prstGeom>
                    </p:spPr>
                  </p:pic>
                </p:oleObj>
              </mc:Fallback>
            </mc:AlternateContent>
          </a:graphicData>
        </a:graphic>
      </p:graphicFrame>
      <p:sp>
        <p:nvSpPr>
          <p:cNvPr id="8" name="テキスト ボックス 7">
            <a:extLst>
              <a:ext uri="{FF2B5EF4-FFF2-40B4-BE49-F238E27FC236}">
                <a16:creationId xmlns:a16="http://schemas.microsoft.com/office/drawing/2014/main" id="{86104160-3BA6-5EED-6DAE-0FF22425A7C8}"/>
              </a:ext>
            </a:extLst>
          </p:cNvPr>
          <p:cNvSpPr txBox="1"/>
          <p:nvPr/>
        </p:nvSpPr>
        <p:spPr>
          <a:xfrm>
            <a:off x="354000" y="2246290"/>
            <a:ext cx="6096000" cy="461665"/>
          </a:xfrm>
          <a:prstGeom prst="rect">
            <a:avLst/>
          </a:prstGeom>
          <a:noFill/>
        </p:spPr>
        <p:txBody>
          <a:bodyPr wrap="square">
            <a:spAutoFit/>
          </a:bodyPr>
          <a:lstStyle/>
          <a:p>
            <a:r>
              <a:rPr lang="ja-JP" altLang="en-US" sz="2400" b="0" i="0" u="none" strike="noStrike" baseline="0" dirty="0">
                <a:latin typeface="CIDFont+F2"/>
              </a:rPr>
              <a:t>誘導電動機起動時の測定値を以下に示す</a:t>
            </a:r>
            <a:endParaRPr lang="ja-JP" altLang="en-US" sz="2400" dirty="0"/>
          </a:p>
        </p:txBody>
      </p:sp>
    </p:spTree>
    <p:extLst>
      <p:ext uri="{BB962C8B-B14F-4D97-AF65-F5344CB8AC3E}">
        <p14:creationId xmlns:p14="http://schemas.microsoft.com/office/powerpoint/2010/main" val="992822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E2E25C2-0427-CABB-B2B1-410ABA4F4168}"/>
              </a:ext>
            </a:extLst>
          </p:cNvPr>
          <p:cNvSpPr txBox="1"/>
          <p:nvPr/>
        </p:nvSpPr>
        <p:spPr>
          <a:xfrm>
            <a:off x="167640" y="1219200"/>
            <a:ext cx="11155680" cy="5016758"/>
          </a:xfrm>
          <a:prstGeom prst="rect">
            <a:avLst/>
          </a:prstGeom>
          <a:noFill/>
        </p:spPr>
        <p:txBody>
          <a:bodyPr wrap="square">
            <a:spAutoFit/>
          </a:bodyPr>
          <a:lstStyle/>
          <a:p>
            <a:pPr algn="l"/>
            <a:r>
              <a:rPr lang="ja-JP" altLang="en-US" sz="3200" b="0" i="0" u="none" strike="noStrike" baseline="0" dirty="0">
                <a:latin typeface="CIDFont+F2"/>
              </a:rPr>
              <a:t>モータの特性を求めるためには、巻線抵抗測定、無負荷試験および拘束試験が必要である。無負荷試験から、励磁アドミタンスが求められる。モータが無負荷で運転しているとき、一次側に流れる電流（無負荷電流）は、</a:t>
            </a:r>
          </a:p>
          <a:p>
            <a:pPr algn="l"/>
            <a:r>
              <a:rPr lang="ja-JP" altLang="en-US" sz="3200" dirty="0">
                <a:latin typeface="CIDFont+F2"/>
              </a:rPr>
              <a:t>１．</a:t>
            </a:r>
            <a:r>
              <a:rPr lang="en-US" altLang="ja-JP" sz="3200" b="0" i="0" u="none" strike="noStrike" baseline="0" dirty="0">
                <a:latin typeface="CIDFont+F2"/>
              </a:rPr>
              <a:t> </a:t>
            </a:r>
            <a:r>
              <a:rPr lang="ja-JP" altLang="en-US" sz="3200" b="0" i="0" u="none" strike="noStrike" baseline="0" dirty="0">
                <a:latin typeface="CIDFont+F2"/>
              </a:rPr>
              <a:t>電動機内に回転磁界を作るために必要な磁化電流</a:t>
            </a:r>
          </a:p>
          <a:p>
            <a:pPr algn="l"/>
            <a:r>
              <a:rPr lang="ja-JP" altLang="en-US" sz="3200" b="0" i="0" u="none" strike="noStrike" baseline="0" dirty="0">
                <a:latin typeface="CIDFont+F2"/>
              </a:rPr>
              <a:t>２．</a:t>
            </a:r>
            <a:r>
              <a:rPr lang="en-US" altLang="ja-JP" sz="3200" b="0" i="0" u="none" strike="noStrike" baseline="0" dirty="0">
                <a:latin typeface="CIDFont+F2"/>
              </a:rPr>
              <a:t> </a:t>
            </a:r>
            <a:r>
              <a:rPr lang="ja-JP" altLang="en-US" sz="3200" b="0" i="0" u="none" strike="noStrike" baseline="0" dirty="0">
                <a:latin typeface="CIDFont+F2"/>
              </a:rPr>
              <a:t>鉄損および摩擦損を供給する有効電流</a:t>
            </a:r>
          </a:p>
          <a:p>
            <a:pPr algn="l"/>
            <a:r>
              <a:rPr lang="ja-JP" altLang="en-US" sz="3200" b="0" i="0" u="none" strike="noStrike" baseline="0" dirty="0">
                <a:latin typeface="CIDFont+F2"/>
              </a:rPr>
              <a:t>の二つの合成電流である。無負荷試験は変圧器の無負荷の場合に相当するが、誘導電動機には空隙があるために磁化電流が大きく、また、摩擦損があるために有効電流も多く流れ、変圧器に比較して無負荷電流は大きい。</a:t>
            </a:r>
            <a:endParaRPr lang="ja-JP" altLang="en-US" sz="3200" dirty="0"/>
          </a:p>
        </p:txBody>
      </p:sp>
      <p:sp>
        <p:nvSpPr>
          <p:cNvPr id="5" name="テキスト ボックス 4">
            <a:extLst>
              <a:ext uri="{FF2B5EF4-FFF2-40B4-BE49-F238E27FC236}">
                <a16:creationId xmlns:a16="http://schemas.microsoft.com/office/drawing/2014/main" id="{01E57958-1566-5EF2-5821-011DBCD34D3C}"/>
              </a:ext>
            </a:extLst>
          </p:cNvPr>
          <p:cNvSpPr txBox="1"/>
          <p:nvPr/>
        </p:nvSpPr>
        <p:spPr>
          <a:xfrm>
            <a:off x="350520" y="411480"/>
            <a:ext cx="3703320" cy="646331"/>
          </a:xfrm>
          <a:prstGeom prst="rect">
            <a:avLst/>
          </a:prstGeom>
          <a:noFill/>
        </p:spPr>
        <p:txBody>
          <a:bodyPr wrap="square" rtlCol="0">
            <a:spAutoFit/>
          </a:bodyPr>
          <a:lstStyle/>
          <a:p>
            <a:r>
              <a:rPr kumimoji="1" lang="en-US" altLang="ja-JP" sz="3600" dirty="0"/>
              <a:t>2.2</a:t>
            </a:r>
            <a:r>
              <a:rPr kumimoji="1" lang="ja-JP" altLang="en-US" sz="3600" dirty="0"/>
              <a:t>　無負荷試験</a:t>
            </a:r>
          </a:p>
        </p:txBody>
      </p:sp>
    </p:spTree>
    <p:extLst>
      <p:ext uri="{BB962C8B-B14F-4D97-AF65-F5344CB8AC3E}">
        <p14:creationId xmlns:p14="http://schemas.microsoft.com/office/powerpoint/2010/main" val="1520789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A0CD609-54FE-4326-8CD6-7CA3F5F8EEC9}"/>
              </a:ext>
            </a:extLst>
          </p:cNvPr>
          <p:cNvSpPr txBox="1"/>
          <p:nvPr/>
        </p:nvSpPr>
        <p:spPr>
          <a:xfrm>
            <a:off x="445440" y="543580"/>
            <a:ext cx="4754880" cy="523220"/>
          </a:xfrm>
          <a:prstGeom prst="rect">
            <a:avLst/>
          </a:prstGeom>
          <a:noFill/>
        </p:spPr>
        <p:txBody>
          <a:bodyPr wrap="square" rtlCol="0">
            <a:spAutoFit/>
          </a:bodyPr>
          <a:lstStyle/>
          <a:p>
            <a:r>
              <a:rPr kumimoji="1" lang="ja-JP" altLang="en-US" sz="2800" dirty="0"/>
              <a:t>実験結果</a:t>
            </a:r>
            <a:r>
              <a:rPr kumimoji="1" lang="en-US" altLang="ja-JP" sz="2800" dirty="0"/>
              <a:t>(2.</a:t>
            </a:r>
            <a:r>
              <a:rPr kumimoji="1" lang="ja-JP" altLang="en-US" sz="2800" dirty="0"/>
              <a:t>２</a:t>
            </a:r>
            <a:r>
              <a:rPr kumimoji="1" lang="en-US" altLang="ja-JP" sz="2800" dirty="0"/>
              <a:t>)</a:t>
            </a:r>
            <a:endParaRPr kumimoji="1" lang="ja-JP" altLang="en-US" sz="2800" dirty="0"/>
          </a:p>
        </p:txBody>
      </p:sp>
      <p:graphicFrame>
        <p:nvGraphicFramePr>
          <p:cNvPr id="3" name="オブジェクト 2">
            <a:extLst>
              <a:ext uri="{FF2B5EF4-FFF2-40B4-BE49-F238E27FC236}">
                <a16:creationId xmlns:a16="http://schemas.microsoft.com/office/drawing/2014/main" id="{CE8E1CB6-5DEE-9CB5-BBF2-644FC36B139E}"/>
              </a:ext>
            </a:extLst>
          </p:cNvPr>
          <p:cNvGraphicFramePr>
            <a:graphicFrameLocks noChangeAspect="1"/>
          </p:cNvGraphicFramePr>
          <p:nvPr/>
        </p:nvGraphicFramePr>
        <p:xfrm>
          <a:off x="643560" y="1633538"/>
          <a:ext cx="8024812" cy="4172902"/>
        </p:xfrm>
        <a:graphic>
          <a:graphicData uri="http://schemas.openxmlformats.org/presentationml/2006/ole">
            <mc:AlternateContent xmlns:mc="http://schemas.openxmlformats.org/markup-compatibility/2006">
              <mc:Choice xmlns:v="urn:schemas-microsoft-com:vml" Requires="v">
                <p:oleObj name="Worksheet" r:id="rId2" imgW="3968620" imgH="2063635" progId="Excel.Sheet.12">
                  <p:embed/>
                </p:oleObj>
              </mc:Choice>
              <mc:Fallback>
                <p:oleObj name="Worksheet" r:id="rId2" imgW="3968620" imgH="2063635" progId="Excel.Sheet.12">
                  <p:embed/>
                  <p:pic>
                    <p:nvPicPr>
                      <p:cNvPr id="3" name="オブジェクト 2">
                        <a:extLst>
                          <a:ext uri="{FF2B5EF4-FFF2-40B4-BE49-F238E27FC236}">
                            <a16:creationId xmlns:a16="http://schemas.microsoft.com/office/drawing/2014/main" id="{CE8E1CB6-5DEE-9CB5-BBF2-644FC36B139E}"/>
                          </a:ext>
                        </a:extLst>
                      </p:cNvPr>
                      <p:cNvPicPr/>
                      <p:nvPr/>
                    </p:nvPicPr>
                    <p:blipFill>
                      <a:blip r:embed="rId3"/>
                      <a:stretch>
                        <a:fillRect/>
                      </a:stretch>
                    </p:blipFill>
                    <p:spPr>
                      <a:xfrm>
                        <a:off x="643560" y="1633538"/>
                        <a:ext cx="8024812" cy="4172902"/>
                      </a:xfrm>
                      <a:prstGeom prst="rect">
                        <a:avLst/>
                      </a:prstGeom>
                    </p:spPr>
                  </p:pic>
                </p:oleObj>
              </mc:Fallback>
            </mc:AlternateContent>
          </a:graphicData>
        </a:graphic>
      </p:graphicFrame>
    </p:spTree>
    <p:extLst>
      <p:ext uri="{BB962C8B-B14F-4D97-AF65-F5344CB8AC3E}">
        <p14:creationId xmlns:p14="http://schemas.microsoft.com/office/powerpoint/2010/main" val="2282129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6E2E8562-8CD2-82EE-DA99-6B1D9F2F8247}"/>
              </a:ext>
            </a:extLst>
          </p:cNvPr>
          <p:cNvGraphicFramePr>
            <a:graphicFrameLocks/>
          </p:cNvGraphicFramePr>
          <p:nvPr/>
        </p:nvGraphicFramePr>
        <p:xfrm>
          <a:off x="335280" y="1424940"/>
          <a:ext cx="7391400" cy="502336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05EF03C-25EF-7B3A-7C2E-F29FF3E1FB4A}"/>
                  </a:ext>
                </a:extLst>
              </p:cNvPr>
              <p:cNvSpPr txBox="1"/>
              <p:nvPr/>
            </p:nvSpPr>
            <p:spPr>
              <a:xfrm>
                <a:off x="594359" y="409694"/>
                <a:ext cx="6573883" cy="523220"/>
              </a:xfrm>
              <a:prstGeom prst="rect">
                <a:avLst/>
              </a:prstGeom>
              <a:noFill/>
            </p:spPr>
            <p:txBody>
              <a:bodyPr wrap="square">
                <a:spAutoFit/>
              </a:bodyPr>
              <a:lstStyle/>
              <a:p>
                <a:r>
                  <a:rPr lang="ja-JP" altLang="en-US" sz="2800" dirty="0">
                    <a:solidFill>
                      <a:srgbClr val="000000"/>
                    </a:solidFill>
                    <a:latin typeface="游ゴシック" panose="020B0400000000000000" pitchFamily="50" charset="-128"/>
                    <a:ea typeface="游ゴシック" panose="020B0400000000000000" pitchFamily="50" charset="-128"/>
                  </a:rPr>
                  <a:t>鉄損、機械損の分離</a:t>
                </a:r>
                <a:r>
                  <a:rPr lang="en-US" altLang="ja-JP" sz="2800" dirty="0">
                    <a:solidFill>
                      <a:srgbClr val="000000"/>
                    </a:solidFill>
                    <a:latin typeface="游ゴシック" panose="020B0400000000000000" pitchFamily="50" charset="-128"/>
                    <a:ea typeface="游ゴシック" panose="020B0400000000000000" pitchFamily="50" charset="-128"/>
                  </a:rPr>
                  <a:t>(</a:t>
                </a:r>
                <a14:m>
                  <m:oMath xmlns:m="http://schemas.openxmlformats.org/officeDocument/2006/math">
                    <m:sSub>
                      <m:sSubPr>
                        <m:ctrlPr>
                          <a:rPr lang="en-US" altLang="ja-JP" sz="2800" i="1" smtClean="0">
                            <a:solidFill>
                              <a:srgbClr val="000000"/>
                            </a:solidFill>
                            <a:latin typeface="Cambria Math" panose="02040503050406030204" pitchFamily="18" charset="0"/>
                            <a:ea typeface="游ゴシック" panose="020B0400000000000000" pitchFamily="50" charset="-128"/>
                          </a:rPr>
                        </m:ctrlPr>
                      </m:sSubPr>
                      <m:e>
                        <m:r>
                          <a:rPr lang="en-US" altLang="ja-JP" sz="2800" b="0" i="1" smtClean="0">
                            <a:solidFill>
                              <a:srgbClr val="000000"/>
                            </a:solidFill>
                            <a:latin typeface="Cambria Math" panose="02040503050406030204" pitchFamily="18" charset="0"/>
                            <a:ea typeface="游ゴシック" panose="020B0400000000000000" pitchFamily="50" charset="-128"/>
                          </a:rPr>
                          <m:t>𝑃</m:t>
                        </m:r>
                      </m:e>
                      <m:sub>
                        <m:r>
                          <a:rPr lang="en-US" altLang="ja-JP" sz="2800" b="0" i="1" smtClean="0">
                            <a:solidFill>
                              <a:srgbClr val="000000"/>
                            </a:solidFill>
                            <a:latin typeface="Cambria Math" panose="02040503050406030204" pitchFamily="18" charset="0"/>
                            <a:ea typeface="游ゴシック" panose="020B0400000000000000" pitchFamily="50" charset="-128"/>
                          </a:rPr>
                          <m:t>0</m:t>
                        </m:r>
                      </m:sub>
                    </m:sSub>
                    <m:r>
                      <a:rPr lang="en-US" altLang="ja-JP" sz="2800" b="0" i="1" smtClean="0">
                        <a:solidFill>
                          <a:srgbClr val="000000"/>
                        </a:solidFill>
                        <a:latin typeface="Cambria Math" panose="02040503050406030204" pitchFamily="18" charset="0"/>
                        <a:ea typeface="游ゴシック" panose="020B0400000000000000" pitchFamily="50" charset="-128"/>
                      </a:rPr>
                      <m:t>−</m:t>
                    </m:r>
                    <m:sSub>
                      <m:sSubPr>
                        <m:ctrlPr>
                          <a:rPr lang="en-US" altLang="ja-JP" sz="2800" b="0" i="1" smtClean="0">
                            <a:solidFill>
                              <a:srgbClr val="000000"/>
                            </a:solidFill>
                            <a:latin typeface="Cambria Math" panose="02040503050406030204" pitchFamily="18" charset="0"/>
                            <a:ea typeface="游ゴシック" panose="020B0400000000000000" pitchFamily="50" charset="-128"/>
                          </a:rPr>
                        </m:ctrlPr>
                      </m:sSubPr>
                      <m:e>
                        <m:r>
                          <a:rPr lang="en-US" altLang="ja-JP" sz="2800" b="0" i="1" smtClean="0">
                            <a:solidFill>
                              <a:srgbClr val="000000"/>
                            </a:solidFill>
                            <a:latin typeface="Cambria Math" panose="02040503050406030204" pitchFamily="18" charset="0"/>
                            <a:ea typeface="游ゴシック" panose="020B0400000000000000" pitchFamily="50" charset="-128"/>
                          </a:rPr>
                          <m:t>𝑉</m:t>
                        </m:r>
                      </m:e>
                      <m:sub>
                        <m:r>
                          <a:rPr lang="en-US" altLang="ja-JP" sz="2800" b="0" i="1" smtClean="0">
                            <a:solidFill>
                              <a:srgbClr val="000000"/>
                            </a:solidFill>
                            <a:latin typeface="Cambria Math" panose="02040503050406030204" pitchFamily="18" charset="0"/>
                            <a:ea typeface="游ゴシック" panose="020B0400000000000000" pitchFamily="50" charset="-128"/>
                          </a:rPr>
                          <m:t>1</m:t>
                        </m:r>
                      </m:sub>
                    </m:sSub>
                  </m:oMath>
                </a14:m>
                <a:r>
                  <a:rPr lang="ja-JP" altLang="en-US" sz="2800" dirty="0">
                    <a:solidFill>
                      <a:srgbClr val="000000"/>
                    </a:solidFill>
                    <a:latin typeface="游ゴシック" panose="020B0400000000000000" pitchFamily="50" charset="-128"/>
                    <a:ea typeface="游ゴシック" panose="020B0400000000000000" pitchFamily="50" charset="-128"/>
                  </a:rPr>
                  <a:t>のグラフ</a:t>
                </a:r>
                <a:r>
                  <a:rPr lang="en-US" altLang="ja-JP" sz="2800" dirty="0">
                    <a:solidFill>
                      <a:srgbClr val="000000"/>
                    </a:solidFill>
                    <a:latin typeface="游ゴシック" panose="020B0400000000000000" pitchFamily="50" charset="-128"/>
                    <a:ea typeface="游ゴシック" panose="020B0400000000000000" pitchFamily="50" charset="-128"/>
                  </a:rPr>
                  <a:t>)</a:t>
                </a:r>
                <a:endParaRPr lang="ja-JP" altLang="en-US" sz="2800" dirty="0"/>
              </a:p>
            </p:txBody>
          </p:sp>
        </mc:Choice>
        <mc:Fallback xmlns="">
          <p:sp>
            <p:nvSpPr>
              <p:cNvPr id="4" name="テキスト ボックス 3">
                <a:extLst>
                  <a:ext uri="{FF2B5EF4-FFF2-40B4-BE49-F238E27FC236}">
                    <a16:creationId xmlns:a16="http://schemas.microsoft.com/office/drawing/2014/main" id="{C05EF03C-25EF-7B3A-7C2E-F29FF3E1FB4A}"/>
                  </a:ext>
                </a:extLst>
              </p:cNvPr>
              <p:cNvSpPr txBox="1">
                <a:spLocks noRot="1" noChangeAspect="1" noMove="1" noResize="1" noEditPoints="1" noAdjustHandles="1" noChangeArrowheads="1" noChangeShapeType="1" noTextEdit="1"/>
              </p:cNvSpPr>
              <p:nvPr/>
            </p:nvSpPr>
            <p:spPr>
              <a:xfrm>
                <a:off x="594359" y="409694"/>
                <a:ext cx="6573883" cy="523220"/>
              </a:xfrm>
              <a:prstGeom prst="rect">
                <a:avLst/>
              </a:prstGeom>
              <a:blipFill>
                <a:blip r:embed="rId3"/>
                <a:stretch>
                  <a:fillRect l="-1854"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B67ED785-3C22-6A89-DFC2-DCF6E8B9E86D}"/>
                  </a:ext>
                </a:extLst>
              </p:cNvPr>
              <p:cNvSpPr txBox="1"/>
              <p:nvPr/>
            </p:nvSpPr>
            <p:spPr>
              <a:xfrm>
                <a:off x="7726680" y="1261654"/>
                <a:ext cx="4347754" cy="3970318"/>
              </a:xfrm>
              <a:prstGeom prst="rect">
                <a:avLst/>
              </a:prstGeom>
              <a:noFill/>
            </p:spPr>
            <p:txBody>
              <a:bodyPr wrap="square">
                <a:spAutoFit/>
              </a:bodyPr>
              <a:lstStyle/>
              <a:p>
                <a:r>
                  <a:rPr lang="ja-JP" altLang="en-US" sz="2800" b="0" i="0" u="none" strike="noStrike" baseline="0" dirty="0">
                    <a:latin typeface="CIDFont+F2"/>
                  </a:rPr>
                  <a:t>右のグラフは回転数が近い値をとる点</a:t>
                </a:r>
                <a:r>
                  <a:rPr lang="en-US" altLang="ja-JP" sz="2800" b="0" i="0" u="none" strike="noStrike" baseline="0" dirty="0">
                    <a:latin typeface="CIDFont+F2"/>
                  </a:rPr>
                  <a:t>(</a:t>
                </a:r>
                <a14:m>
                  <m:oMath xmlns:m="http://schemas.openxmlformats.org/officeDocument/2006/math">
                    <m:sSub>
                      <m:sSubPr>
                        <m:ctrlPr>
                          <a:rPr lang="en-US" altLang="ja-JP" sz="2800" b="0" i="1" smtClean="0">
                            <a:solidFill>
                              <a:srgbClr val="000000"/>
                            </a:solidFill>
                            <a:latin typeface="Cambria Math" panose="02040503050406030204" pitchFamily="18" charset="0"/>
                            <a:ea typeface="游ゴシック" panose="020B0400000000000000" pitchFamily="50" charset="-128"/>
                          </a:rPr>
                        </m:ctrlPr>
                      </m:sSubPr>
                      <m:e>
                        <m:r>
                          <a:rPr lang="en-US" altLang="ja-JP" sz="2800" b="0" i="1" smtClean="0">
                            <a:solidFill>
                              <a:srgbClr val="000000"/>
                            </a:solidFill>
                            <a:latin typeface="Cambria Math" panose="02040503050406030204" pitchFamily="18" charset="0"/>
                            <a:ea typeface="游ゴシック" panose="020B0400000000000000" pitchFamily="50" charset="-128"/>
                          </a:rPr>
                          <m:t>𝑉</m:t>
                        </m:r>
                      </m:e>
                      <m:sub>
                        <m:r>
                          <a:rPr lang="en-US" altLang="ja-JP" sz="2800" b="0" i="1" smtClean="0">
                            <a:solidFill>
                              <a:srgbClr val="000000"/>
                            </a:solidFill>
                            <a:latin typeface="Cambria Math" panose="02040503050406030204" pitchFamily="18" charset="0"/>
                            <a:ea typeface="游ゴシック" panose="020B0400000000000000" pitchFamily="50" charset="-128"/>
                          </a:rPr>
                          <m:t>1</m:t>
                        </m:r>
                      </m:sub>
                    </m:sSub>
                  </m:oMath>
                </a14:m>
                <a:r>
                  <a:rPr lang="ja-JP" altLang="en-US" sz="2800" b="0" i="0" u="none" strike="noStrike" baseline="0" dirty="0">
                    <a:latin typeface="CIDFont+F2"/>
                  </a:rPr>
                  <a:t>＝</a:t>
                </a:r>
                <a:r>
                  <a:rPr lang="en-US" altLang="ja-JP" sz="2800" b="0" i="0" u="none" strike="noStrike" baseline="0" dirty="0">
                    <a:latin typeface="CIDFont+F2"/>
                  </a:rPr>
                  <a:t>40</a:t>
                </a:r>
                <a:r>
                  <a:rPr lang="ja-JP" altLang="en-US" sz="2800" b="0" i="0" u="none" strike="noStrike" baseline="0" dirty="0">
                    <a:latin typeface="CIDFont+F2"/>
                  </a:rPr>
                  <a:t>～</a:t>
                </a:r>
                <a:r>
                  <a:rPr lang="en-US" altLang="ja-JP" sz="2800" b="0" i="0" u="none" strike="noStrike" baseline="0" dirty="0">
                    <a:latin typeface="CIDFont+F2"/>
                  </a:rPr>
                  <a:t>220(V))</a:t>
                </a:r>
                <a:r>
                  <a:rPr lang="ja-JP" altLang="en-US" sz="2800" dirty="0">
                    <a:latin typeface="CIDFont+F2"/>
                  </a:rPr>
                  <a:t>の範囲内でグ</a:t>
                </a:r>
                <a:r>
                  <a:rPr lang="ja-JP" altLang="en-US" sz="2800" b="0" i="0" u="none" strike="noStrike" baseline="0" dirty="0">
                    <a:latin typeface="CIDFont+F2"/>
                  </a:rPr>
                  <a:t>ラフを作成した。近似曲線</a:t>
                </a:r>
                <a:r>
                  <a:rPr lang="ja-JP" altLang="en-US" sz="2800" dirty="0">
                    <a:latin typeface="CIDFont+F2"/>
                  </a:rPr>
                  <a:t>より</a:t>
                </a:r>
                <a:r>
                  <a:rPr lang="ja-JP" altLang="en-US" sz="2800" b="0" i="0" u="none" strike="noStrike" baseline="0" dirty="0">
                    <a:latin typeface="CIDFont+F2"/>
                  </a:rPr>
                  <a:t>、切片</a:t>
                </a:r>
                <a:r>
                  <a:rPr lang="ja-JP" altLang="en-US" sz="2800" dirty="0">
                    <a:latin typeface="CIDFont+F2"/>
                  </a:rPr>
                  <a:t>は</a:t>
                </a:r>
                <a:r>
                  <a:rPr lang="en-US" altLang="ja-JP" sz="2800" dirty="0"/>
                  <a:t>116.82</a:t>
                </a:r>
                <a:r>
                  <a:rPr lang="ja-JP" altLang="en-US" sz="2800" dirty="0"/>
                  <a:t>とわかった</a:t>
                </a:r>
                <a:r>
                  <a:rPr lang="ja-JP" altLang="en-US" sz="2800" b="0" i="0" u="none" strike="noStrike" baseline="0" dirty="0">
                    <a:latin typeface="CIDFont+F2"/>
                  </a:rPr>
                  <a:t>。この切片は、回転が増えると増える鉄損ではなく機械損だと考えられる。</a:t>
                </a:r>
                <a:endParaRPr lang="ja-JP" altLang="en-US" sz="2800" dirty="0"/>
              </a:p>
            </p:txBody>
          </p:sp>
        </mc:Choice>
        <mc:Fallback xmlns="">
          <p:sp>
            <p:nvSpPr>
              <p:cNvPr id="6" name="テキスト ボックス 5">
                <a:extLst>
                  <a:ext uri="{FF2B5EF4-FFF2-40B4-BE49-F238E27FC236}">
                    <a16:creationId xmlns:a16="http://schemas.microsoft.com/office/drawing/2014/main" id="{B67ED785-3C22-6A89-DFC2-DCF6E8B9E86D}"/>
                  </a:ext>
                </a:extLst>
              </p:cNvPr>
              <p:cNvSpPr txBox="1">
                <a:spLocks noRot="1" noChangeAspect="1" noMove="1" noResize="1" noEditPoints="1" noAdjustHandles="1" noChangeArrowheads="1" noChangeShapeType="1" noTextEdit="1"/>
              </p:cNvSpPr>
              <p:nvPr/>
            </p:nvSpPr>
            <p:spPr>
              <a:xfrm>
                <a:off x="7726680" y="1261654"/>
                <a:ext cx="4347754" cy="3970318"/>
              </a:xfrm>
              <a:prstGeom prst="rect">
                <a:avLst/>
              </a:prstGeom>
              <a:blipFill>
                <a:blip r:embed="rId4"/>
                <a:stretch>
                  <a:fillRect l="-2945" t="-1536" b="-35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45205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9594291-3ED8-FA31-6804-A132716CD768}"/>
              </a:ext>
            </a:extLst>
          </p:cNvPr>
          <p:cNvSpPr txBox="1"/>
          <p:nvPr/>
        </p:nvSpPr>
        <p:spPr>
          <a:xfrm>
            <a:off x="218395" y="196130"/>
            <a:ext cx="6098720" cy="523220"/>
          </a:xfrm>
          <a:prstGeom prst="rect">
            <a:avLst/>
          </a:prstGeom>
          <a:noFill/>
        </p:spPr>
        <p:txBody>
          <a:bodyPr wrap="square">
            <a:spAutoFit/>
          </a:bodyPr>
          <a:lstStyle/>
          <a:p>
            <a:r>
              <a:rPr kumimoji="1" lang="en-US" altLang="ja-JP" sz="2800" dirty="0"/>
              <a:t>2.</a:t>
            </a:r>
            <a:r>
              <a:rPr lang="en-US" altLang="ja-JP" sz="2800" dirty="0"/>
              <a:t>3</a:t>
            </a:r>
            <a:r>
              <a:rPr lang="ja-JP" altLang="en-US" sz="2800" dirty="0"/>
              <a:t>　拘束試験</a:t>
            </a:r>
            <a:endParaRPr kumimoji="1" lang="ja-JP" altLang="en-US" sz="2800" dirty="0"/>
          </a:p>
        </p:txBody>
      </p:sp>
      <p:sp>
        <p:nvSpPr>
          <p:cNvPr id="5" name="テキスト ボックス 4">
            <a:extLst>
              <a:ext uri="{FF2B5EF4-FFF2-40B4-BE49-F238E27FC236}">
                <a16:creationId xmlns:a16="http://schemas.microsoft.com/office/drawing/2014/main" id="{DABDD5BC-0A58-95CC-EC56-62D3EF339C55}"/>
              </a:ext>
            </a:extLst>
          </p:cNvPr>
          <p:cNvSpPr txBox="1"/>
          <p:nvPr/>
        </p:nvSpPr>
        <p:spPr>
          <a:xfrm>
            <a:off x="218395" y="926384"/>
            <a:ext cx="11755210" cy="2246769"/>
          </a:xfrm>
          <a:prstGeom prst="rect">
            <a:avLst/>
          </a:prstGeom>
          <a:noFill/>
        </p:spPr>
        <p:txBody>
          <a:bodyPr wrap="square">
            <a:spAutoFit/>
          </a:bodyPr>
          <a:lstStyle/>
          <a:p>
            <a:pPr algn="l"/>
            <a:r>
              <a:rPr lang="ja-JP" altLang="en-US" sz="2800" b="0" i="0" u="none" strike="noStrike" baseline="0" dirty="0">
                <a:latin typeface="CIDFont+F2"/>
              </a:rPr>
              <a:t>拘束試験では、回転子が回転しないように拘束し、一時端子に低電圧を加えて、一時電流がほぼ定格になった場合の電圧、電流および電力を求める。これは変圧器の短絡試験と同じで、等価回路で負荷抵抗を短絡した状態に相当する。この試験から、一次および二次の実効抵抗の和およびリアクタンスの和が求められる。</a:t>
            </a:r>
            <a:endParaRPr lang="ja-JP" altLang="en-US" sz="2800" dirty="0"/>
          </a:p>
        </p:txBody>
      </p:sp>
    </p:spTree>
    <p:extLst>
      <p:ext uri="{BB962C8B-B14F-4D97-AF65-F5344CB8AC3E}">
        <p14:creationId xmlns:p14="http://schemas.microsoft.com/office/powerpoint/2010/main" val="3532818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D912B16-D882-F211-0DCA-CA63B9757CE4}"/>
                  </a:ext>
                </a:extLst>
              </p:cNvPr>
              <p:cNvSpPr txBox="1"/>
              <p:nvPr/>
            </p:nvSpPr>
            <p:spPr>
              <a:xfrm>
                <a:off x="268514" y="284843"/>
                <a:ext cx="10989129" cy="2481000"/>
              </a:xfrm>
              <a:prstGeom prst="rect">
                <a:avLst/>
              </a:prstGeom>
              <a:noFill/>
            </p:spPr>
            <p:txBody>
              <a:bodyPr wrap="square">
                <a:spAutoFit/>
              </a:bodyPr>
              <a:lstStyle/>
              <a:p>
                <a:r>
                  <a:rPr lang="ja-JP" altLang="en-US" sz="2800" b="0" i="0" u="none" strike="noStrike" baseline="0" dirty="0">
                    <a:latin typeface="CIDFont+F2"/>
                  </a:rPr>
                  <a:t>この試験時の入力電圧、すなわち、電力損失には、回転子が拘束されているので機械損はない。また、電圧が低く、磁束が少ないために鉄損も極めて少ないので、一次および二次の銅損の和と見なすことができる。したがって、一相あたりの抵抗</a:t>
                </a:r>
                <a14:m>
                  <m:oMath xmlns:m="http://schemas.openxmlformats.org/officeDocument/2006/math">
                    <m:sSub>
                      <m:sSubPr>
                        <m:ctrlPr>
                          <a:rPr lang="en-US" altLang="ja-JP" sz="2800" b="0" i="1" u="none" strike="noStrike" baseline="0" smtClean="0">
                            <a:latin typeface="Cambria Math" panose="02040503050406030204" pitchFamily="18" charset="0"/>
                          </a:rPr>
                        </m:ctrlPr>
                      </m:sSubPr>
                      <m:e>
                        <m:r>
                          <a:rPr lang="en-US" altLang="ja-JP" sz="2800" b="0" i="1" u="none" strike="noStrike" baseline="0" smtClean="0">
                            <a:latin typeface="Cambria Math" panose="02040503050406030204" pitchFamily="18" charset="0"/>
                          </a:rPr>
                          <m:t>𝑟</m:t>
                        </m:r>
                      </m:e>
                      <m:sub>
                        <m:r>
                          <a:rPr lang="en-US" altLang="ja-JP" sz="2800" b="0" i="1" u="none" strike="noStrike" baseline="0" smtClean="0">
                            <a:latin typeface="Cambria Math" panose="02040503050406030204" pitchFamily="18" charset="0"/>
                          </a:rPr>
                          <m:t>1</m:t>
                        </m:r>
                      </m:sub>
                    </m:sSub>
                    <m:r>
                      <a:rPr lang="en-US" altLang="ja-JP" sz="2800" b="0" i="1" u="none" strike="noStrike" baseline="0" smtClean="0">
                        <a:latin typeface="Cambria Math" panose="02040503050406030204" pitchFamily="18" charset="0"/>
                      </a:rPr>
                      <m:t>+</m:t>
                    </m:r>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𝑟</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 </m:t>
                    </m:r>
                  </m:oMath>
                </a14:m>
                <a:r>
                  <a:rPr lang="en-US" altLang="ja-JP" sz="2800" b="0" i="0" u="none" strike="noStrike" baseline="0" dirty="0">
                    <a:latin typeface="CIDFont+F4"/>
                  </a:rPr>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𝑟</m:t>
                        </m:r>
                      </m:e>
                      <m:sub>
                        <m:r>
                          <a:rPr lang="en-US" altLang="ja-JP" sz="2800" i="1">
                            <a:latin typeface="Cambria Math" panose="02040503050406030204" pitchFamily="18" charset="0"/>
                          </a:rPr>
                          <m:t>2</m:t>
                        </m:r>
                      </m:sub>
                    </m:sSub>
                    <m:r>
                      <a:rPr lang="en-US" altLang="ja-JP" sz="2800" i="1">
                        <a:latin typeface="Cambria Math" panose="02040503050406030204" pitchFamily="18" charset="0"/>
                      </a:rPr>
                      <m:t> </m:t>
                    </m:r>
                  </m:oMath>
                </a14:m>
                <a:r>
                  <a:rPr lang="en-US" altLang="ja-JP" sz="2800" dirty="0">
                    <a:latin typeface="CIDFont+F4"/>
                  </a:rPr>
                  <a:t>′</a:t>
                </a:r>
                <a:r>
                  <a:rPr lang="ja-JP" altLang="en-US" sz="2800" b="0" i="0" u="none" strike="noStrike" baseline="0" dirty="0">
                    <a:latin typeface="CIDFont+F2"/>
                  </a:rPr>
                  <a:t>は一次側から見た二次抵抗</a:t>
                </a:r>
                <a:r>
                  <a:rPr lang="en-US" altLang="ja-JP" sz="2800" b="0" i="0" u="none" strike="noStrike" baseline="0" dirty="0">
                    <a:latin typeface="CIDFont+F2"/>
                  </a:rPr>
                  <a:t>)</a:t>
                </a:r>
                <a:r>
                  <a:rPr lang="ja-JP" altLang="en-US" sz="2800" b="0" i="0" u="none" strike="noStrike" baseline="0" dirty="0">
                    <a:latin typeface="CIDFont+F2"/>
                  </a:rPr>
                  <a:t>は次式から求められる。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𝑟</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𝑟</m:t>
                        </m:r>
                      </m:e>
                      <m:sub>
                        <m:r>
                          <a:rPr lang="en-US" altLang="ja-JP" sz="2800" i="1">
                            <a:latin typeface="Cambria Math" panose="02040503050406030204" pitchFamily="18" charset="0"/>
                          </a:rPr>
                          <m:t>2</m:t>
                        </m:r>
                      </m:sub>
                    </m:sSub>
                    <m:r>
                      <a:rPr lang="en-US" altLang="ja-JP" sz="2800" i="1">
                        <a:latin typeface="Cambria Math" panose="02040503050406030204" pitchFamily="18" charset="0"/>
                      </a:rPr>
                      <m:t> </m:t>
                    </m:r>
                  </m:oMath>
                </a14:m>
                <a:r>
                  <a:rPr lang="en-US" altLang="ja-JP" sz="2800" dirty="0">
                    <a:latin typeface="CIDFont+F4"/>
                  </a:rPr>
                  <a:t>′</a:t>
                </a:r>
                <a:r>
                  <a:rPr lang="en-US" altLang="ja-JP" sz="2800" dirty="0"/>
                  <a:t> =</a:t>
                </a:r>
                <a14:m>
                  <m:oMath xmlns:m="http://schemas.openxmlformats.org/officeDocument/2006/math">
                    <m:f>
                      <m:fPr>
                        <m:ctrlPr>
                          <a:rPr lang="en-US" altLang="ja-JP" sz="2800" i="1" smtClean="0">
                            <a:latin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𝑊</m:t>
                            </m:r>
                          </m:e>
                          <m:sub>
                            <m:r>
                              <a:rPr lang="en-US" altLang="ja-JP" sz="2800" b="0" i="1" smtClean="0">
                                <a:latin typeface="Cambria Math" panose="02040503050406030204" pitchFamily="18" charset="0"/>
                              </a:rPr>
                              <m:t>𝑠</m:t>
                            </m:r>
                          </m:sub>
                        </m:sSub>
                      </m:num>
                      <m:den>
                        <m:r>
                          <a:rPr lang="en-US" altLang="ja-JP" sz="2800" b="0" i="1" smtClean="0">
                            <a:latin typeface="Cambria Math" panose="02040503050406030204" pitchFamily="18" charset="0"/>
                          </a:rPr>
                          <m:t>3</m:t>
                        </m:r>
                        <m:sSup>
                          <m:sSupPr>
                            <m:ctrlPr>
                              <a:rPr lang="en-US" altLang="ja-JP" sz="2800" b="0" i="1" smtClean="0">
                                <a:latin typeface="Cambria Math" panose="02040503050406030204" pitchFamily="18" charset="0"/>
                              </a:rPr>
                            </m:ctrlPr>
                          </m:sSupPr>
                          <m:e>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b="0" i="1" smtClean="0">
                                    <a:latin typeface="Cambria Math" panose="02040503050406030204" pitchFamily="18" charset="0"/>
                                  </a:rPr>
                                  <m:t>𝑠</m:t>
                                </m:r>
                              </m:sub>
                            </m:sSub>
                          </m:e>
                          <m:sup>
                            <m:r>
                              <a:rPr lang="en-US" altLang="ja-JP" sz="2800" b="0" i="1" smtClean="0">
                                <a:latin typeface="Cambria Math" panose="02040503050406030204" pitchFamily="18" charset="0"/>
                              </a:rPr>
                              <m:t>2</m:t>
                            </m:r>
                          </m:sup>
                        </m:sSup>
                      </m:den>
                    </m:f>
                  </m:oMath>
                </a14:m>
                <a:r>
                  <a:rPr lang="ja-JP" altLang="en-US" sz="2800" dirty="0"/>
                  <a:t>    </a:t>
                </a:r>
                <a:r>
                  <a:rPr lang="en-US" altLang="ja-JP" sz="2800" dirty="0"/>
                  <a:t>(19)</a:t>
                </a:r>
              </a:p>
            </p:txBody>
          </p:sp>
        </mc:Choice>
        <mc:Fallback xmlns="">
          <p:sp>
            <p:nvSpPr>
              <p:cNvPr id="3" name="テキスト ボックス 2">
                <a:extLst>
                  <a:ext uri="{FF2B5EF4-FFF2-40B4-BE49-F238E27FC236}">
                    <a16:creationId xmlns:a16="http://schemas.microsoft.com/office/drawing/2014/main" id="{6D912B16-D882-F211-0DCA-CA63B9757CE4}"/>
                  </a:ext>
                </a:extLst>
              </p:cNvPr>
              <p:cNvSpPr txBox="1">
                <a:spLocks noRot="1" noChangeAspect="1" noMove="1" noResize="1" noEditPoints="1" noAdjustHandles="1" noChangeArrowheads="1" noChangeShapeType="1" noTextEdit="1"/>
              </p:cNvSpPr>
              <p:nvPr/>
            </p:nvSpPr>
            <p:spPr>
              <a:xfrm>
                <a:off x="268514" y="284843"/>
                <a:ext cx="10989129" cy="2481000"/>
              </a:xfrm>
              <a:prstGeom prst="rect">
                <a:avLst/>
              </a:prstGeom>
              <a:blipFill>
                <a:blip r:embed="rId2"/>
                <a:stretch>
                  <a:fillRect l="-1109" t="-2457" r="-666" b="-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08014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216B9B4-82AD-E4CE-3295-B7715165BC75}"/>
              </a:ext>
            </a:extLst>
          </p:cNvPr>
          <p:cNvSpPr txBox="1"/>
          <p:nvPr/>
        </p:nvSpPr>
        <p:spPr>
          <a:xfrm>
            <a:off x="114123" y="81162"/>
            <a:ext cx="6888480" cy="523220"/>
          </a:xfrm>
          <a:prstGeom prst="rect">
            <a:avLst/>
          </a:prstGeom>
          <a:noFill/>
        </p:spPr>
        <p:txBody>
          <a:bodyPr wrap="square" rtlCol="0">
            <a:spAutoFit/>
          </a:bodyPr>
          <a:lstStyle/>
          <a:p>
            <a:r>
              <a:rPr kumimoji="1" lang="ja-JP" altLang="en-US" sz="2800" dirty="0"/>
              <a:t>実験結果</a:t>
            </a:r>
            <a:r>
              <a:rPr kumimoji="1" lang="en-US" altLang="ja-JP" sz="2800" dirty="0"/>
              <a:t>(2.3)</a:t>
            </a:r>
            <a:endParaRPr kumimoji="1" lang="ja-JP" altLang="en-US" sz="2800" dirty="0"/>
          </a:p>
        </p:txBody>
      </p:sp>
      <p:graphicFrame>
        <p:nvGraphicFramePr>
          <p:cNvPr id="3" name="オブジェクト 2">
            <a:extLst>
              <a:ext uri="{FF2B5EF4-FFF2-40B4-BE49-F238E27FC236}">
                <a16:creationId xmlns:a16="http://schemas.microsoft.com/office/drawing/2014/main" id="{0DBF7FF5-36AB-2E9E-FF5C-213607FF8DC2}"/>
              </a:ext>
            </a:extLst>
          </p:cNvPr>
          <p:cNvGraphicFramePr>
            <a:graphicFrameLocks noChangeAspect="1"/>
          </p:cNvGraphicFramePr>
          <p:nvPr>
            <p:extLst>
              <p:ext uri="{D42A27DB-BD31-4B8C-83A1-F6EECF244321}">
                <p14:modId xmlns:p14="http://schemas.microsoft.com/office/powerpoint/2010/main" val="3816796895"/>
              </p:ext>
            </p:extLst>
          </p:nvPr>
        </p:nvGraphicFramePr>
        <p:xfrm>
          <a:off x="2340006" y="604382"/>
          <a:ext cx="3560762" cy="6015038"/>
        </p:xfrm>
        <a:graphic>
          <a:graphicData uri="http://schemas.openxmlformats.org/presentationml/2006/ole">
            <mc:AlternateContent xmlns:mc="http://schemas.openxmlformats.org/markup-compatibility/2006">
              <mc:Choice xmlns:v="urn:schemas-microsoft-com:vml" Requires="v">
                <p:oleObj name="Worksheet" r:id="rId2" imgW="1987628" imgH="3892435" progId="Excel.Sheet.12">
                  <p:embed/>
                </p:oleObj>
              </mc:Choice>
              <mc:Fallback>
                <p:oleObj name="Worksheet" r:id="rId2" imgW="1987628" imgH="3892435" progId="Excel.Sheet.12">
                  <p:embed/>
                  <p:pic>
                    <p:nvPicPr>
                      <p:cNvPr id="3" name="オブジェクト 2">
                        <a:extLst>
                          <a:ext uri="{FF2B5EF4-FFF2-40B4-BE49-F238E27FC236}">
                            <a16:creationId xmlns:a16="http://schemas.microsoft.com/office/drawing/2014/main" id="{0DBF7FF5-36AB-2E9E-FF5C-213607FF8DC2}"/>
                          </a:ext>
                        </a:extLst>
                      </p:cNvPr>
                      <p:cNvPicPr/>
                      <p:nvPr/>
                    </p:nvPicPr>
                    <p:blipFill>
                      <a:blip r:embed="rId3"/>
                      <a:stretch>
                        <a:fillRect/>
                      </a:stretch>
                    </p:blipFill>
                    <p:spPr>
                      <a:xfrm>
                        <a:off x="2340006" y="604382"/>
                        <a:ext cx="3560762" cy="6015038"/>
                      </a:xfrm>
                      <a:prstGeom prst="rect">
                        <a:avLst/>
                      </a:prstGeom>
                    </p:spPr>
                  </p:pic>
                </p:oleObj>
              </mc:Fallback>
            </mc:AlternateContent>
          </a:graphicData>
        </a:graphic>
      </p:graphicFrame>
      <p:graphicFrame>
        <p:nvGraphicFramePr>
          <p:cNvPr id="4" name="オブジェクト 3">
            <a:extLst>
              <a:ext uri="{FF2B5EF4-FFF2-40B4-BE49-F238E27FC236}">
                <a16:creationId xmlns:a16="http://schemas.microsoft.com/office/drawing/2014/main" id="{2E1337C1-2041-4652-322D-DF3FED65AA9B}"/>
              </a:ext>
            </a:extLst>
          </p:cNvPr>
          <p:cNvGraphicFramePr>
            <a:graphicFrameLocks noChangeAspect="1"/>
          </p:cNvGraphicFramePr>
          <p:nvPr>
            <p:extLst>
              <p:ext uri="{D42A27DB-BD31-4B8C-83A1-F6EECF244321}">
                <p14:modId xmlns:p14="http://schemas.microsoft.com/office/powerpoint/2010/main" val="1811048218"/>
              </p:ext>
            </p:extLst>
          </p:nvPr>
        </p:nvGraphicFramePr>
        <p:xfrm>
          <a:off x="6096000" y="342772"/>
          <a:ext cx="1084002" cy="6385082"/>
        </p:xfrm>
        <a:graphic>
          <a:graphicData uri="http://schemas.openxmlformats.org/presentationml/2006/ole">
            <mc:AlternateContent xmlns:mc="http://schemas.openxmlformats.org/markup-compatibility/2006">
              <mc:Choice xmlns:v="urn:schemas-microsoft-com:vml" Requires="v">
                <p:oleObj name="Worksheet" r:id="rId4" imgW="666828" imgH="4121035" progId="Excel.Sheet.12">
                  <p:embed/>
                </p:oleObj>
              </mc:Choice>
              <mc:Fallback>
                <p:oleObj name="Worksheet" r:id="rId4" imgW="666828" imgH="4121035" progId="Excel.Sheet.12">
                  <p:embed/>
                  <p:pic>
                    <p:nvPicPr>
                      <p:cNvPr id="4" name="オブジェクト 3">
                        <a:extLst>
                          <a:ext uri="{FF2B5EF4-FFF2-40B4-BE49-F238E27FC236}">
                            <a16:creationId xmlns:a16="http://schemas.microsoft.com/office/drawing/2014/main" id="{2E1337C1-2041-4652-322D-DF3FED65AA9B}"/>
                          </a:ext>
                        </a:extLst>
                      </p:cNvPr>
                      <p:cNvPicPr/>
                      <p:nvPr/>
                    </p:nvPicPr>
                    <p:blipFill>
                      <a:blip r:embed="rId5"/>
                      <a:stretch>
                        <a:fillRect/>
                      </a:stretch>
                    </p:blipFill>
                    <p:spPr>
                      <a:xfrm>
                        <a:off x="6096000" y="342772"/>
                        <a:ext cx="1084002" cy="638508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21A9C0F-A3E3-D222-A93F-F8647199BF25}"/>
                  </a:ext>
                </a:extLst>
              </p:cNvPr>
              <p:cNvSpPr txBox="1"/>
              <p:nvPr/>
            </p:nvSpPr>
            <p:spPr>
              <a:xfrm>
                <a:off x="7556500" y="1069324"/>
                <a:ext cx="4169335" cy="1187376"/>
              </a:xfrm>
              <a:prstGeom prst="rect">
                <a:avLst/>
              </a:prstGeom>
              <a:noFill/>
            </p:spPr>
            <p:txBody>
              <a:bodyPr wrap="squar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 </m:t>
                    </m:r>
                  </m:oMath>
                </a14:m>
                <a:r>
                  <a:rPr lang="en-US" altLang="ja-JP" sz="2400" dirty="0">
                    <a:latin typeface="CIDFont+F4"/>
                  </a:rPr>
                  <a:t>′</a:t>
                </a:r>
                <a:r>
                  <a:rPr lang="en-US" altLang="ja-JP" sz="2400" dirty="0"/>
                  <a:t> =</a:t>
                </a:r>
                <a14:m>
                  <m:oMath xmlns:m="http://schemas.openxmlformats.org/officeDocument/2006/math">
                    <m:f>
                      <m:fPr>
                        <m:ctrlPr>
                          <a:rPr lang="en-US" altLang="ja-JP" sz="2400" i="1" smtClean="0">
                            <a:latin typeface="Cambria Math" panose="02040503050406030204" pitchFamily="18" charset="0"/>
                          </a:rPr>
                        </m:ctrlPr>
                      </m:fPr>
                      <m:num>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𝑊</m:t>
                            </m:r>
                          </m:e>
                          <m:sub>
                            <m:r>
                              <a:rPr lang="en-US" altLang="ja-JP" sz="2400" b="0" i="1" smtClean="0">
                                <a:latin typeface="Cambria Math" panose="02040503050406030204" pitchFamily="18" charset="0"/>
                              </a:rPr>
                              <m:t>𝑠</m:t>
                            </m:r>
                          </m:sub>
                        </m:sSub>
                      </m:num>
                      <m:den>
                        <m:r>
                          <a:rPr lang="en-US" altLang="ja-JP" sz="2400" b="0" i="1" smtClean="0">
                            <a:latin typeface="Cambria Math" panose="02040503050406030204" pitchFamily="18" charset="0"/>
                          </a:rPr>
                          <m:t>3</m:t>
                        </m:r>
                        <m:sSup>
                          <m:sSupPr>
                            <m:ctrlPr>
                              <a:rPr lang="en-US" altLang="ja-JP" sz="2400" b="0" i="1" smtClean="0">
                                <a:latin typeface="Cambria Math" panose="02040503050406030204" pitchFamily="18" charset="0"/>
                              </a:rPr>
                            </m:ctrlPr>
                          </m:sSup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𝑠</m:t>
                                </m:r>
                              </m:sub>
                            </m:sSub>
                          </m:e>
                          <m:sup>
                            <m:r>
                              <a:rPr lang="en-US" altLang="ja-JP" sz="2400" b="0" i="1" smtClean="0">
                                <a:latin typeface="Cambria Math" panose="02040503050406030204" pitchFamily="18" charset="0"/>
                              </a:rPr>
                              <m:t>2</m:t>
                            </m:r>
                          </m:sup>
                        </m:sSup>
                      </m:den>
                    </m:f>
                  </m:oMath>
                </a14:m>
                <a:r>
                  <a:rPr lang="ja-JP" altLang="en-US" sz="2400" dirty="0"/>
                  <a:t>    </a:t>
                </a:r>
                <a:r>
                  <a:rPr lang="en-US" altLang="ja-JP" sz="2400" dirty="0"/>
                  <a:t>(19)</a:t>
                </a:r>
                <a:r>
                  <a:rPr lang="ja-JP" altLang="en-US" sz="2400" dirty="0"/>
                  <a:t>→＝</a:t>
                </a:r>
                <a14:m>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178</m:t>
                        </m:r>
                      </m:num>
                      <m:den>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3</m:t>
                            </m:r>
                            <m:r>
                              <a:rPr lang="en-US" altLang="ja-JP" sz="2400" b="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rPr>
                              <m:t>7.8</m:t>
                            </m:r>
                          </m:e>
                          <m:sup>
                            <m:r>
                              <a:rPr lang="en-US" altLang="ja-JP" sz="2400" i="1">
                                <a:latin typeface="Cambria Math" panose="02040503050406030204" pitchFamily="18" charset="0"/>
                              </a:rPr>
                              <m:t>2</m:t>
                            </m:r>
                          </m:sup>
                        </m:sSup>
                      </m:den>
                    </m:f>
                    <m:r>
                      <a:rPr lang="en-US" altLang="ja-JP" sz="2400" b="0" i="1" smtClean="0">
                        <a:latin typeface="Cambria Math" panose="02040503050406030204" pitchFamily="18" charset="0"/>
                      </a:rPr>
                      <m:t>=</m:t>
                    </m:r>
                    <m:r>
                      <m:rPr>
                        <m:nor/>
                      </m:rPr>
                      <a:rPr lang="en-US" altLang="ja-JP" sz="2400"/>
                      <m:t>0.975</m:t>
                    </m:r>
                  </m:oMath>
                </a14:m>
                <a:endParaRPr lang="ja-JP" altLang="en-US" sz="2400" dirty="0"/>
              </a:p>
            </p:txBody>
          </p:sp>
        </mc:Choice>
        <mc:Fallback xmlns="">
          <p:sp>
            <p:nvSpPr>
              <p:cNvPr id="6" name="テキスト ボックス 5">
                <a:extLst>
                  <a:ext uri="{FF2B5EF4-FFF2-40B4-BE49-F238E27FC236}">
                    <a16:creationId xmlns:a16="http://schemas.microsoft.com/office/drawing/2014/main" id="{321A9C0F-A3E3-D222-A93F-F8647199BF25}"/>
                  </a:ext>
                </a:extLst>
              </p:cNvPr>
              <p:cNvSpPr txBox="1">
                <a:spLocks noRot="1" noChangeAspect="1" noMove="1" noResize="1" noEditPoints="1" noAdjustHandles="1" noChangeArrowheads="1" noChangeShapeType="1" noTextEdit="1"/>
              </p:cNvSpPr>
              <p:nvPr/>
            </p:nvSpPr>
            <p:spPr>
              <a:xfrm>
                <a:off x="7556500" y="1069324"/>
                <a:ext cx="4169335" cy="1187376"/>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8270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52D21-90B3-03ED-3CDE-92D20CA6AF3D}"/>
              </a:ext>
            </a:extLst>
          </p:cNvPr>
          <p:cNvSpPr>
            <a:spLocks noGrp="1"/>
          </p:cNvSpPr>
          <p:nvPr>
            <p:ph type="title"/>
          </p:nvPr>
        </p:nvSpPr>
        <p:spPr/>
        <p:txBody>
          <a:bodyPr/>
          <a:lstStyle/>
          <a:p>
            <a:r>
              <a:rPr lang="ja-JP" altLang="en-US" dirty="0"/>
              <a:t>実験</a:t>
            </a:r>
            <a:r>
              <a:rPr lang="en-US" altLang="ja-JP" dirty="0"/>
              <a:t>1.2</a:t>
            </a:r>
            <a:r>
              <a:rPr lang="ja-JP" altLang="en-US" dirty="0"/>
              <a:t>　変圧比試験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FFD4A58-8C00-CC6F-C5EE-B111F1BC008D}"/>
                  </a:ext>
                </a:extLst>
              </p:cNvPr>
              <p:cNvSpPr>
                <a:spLocks noGrp="1"/>
              </p:cNvSpPr>
              <p:nvPr>
                <p:ph idx="1"/>
              </p:nvPr>
            </p:nvSpPr>
            <p:spPr/>
            <p:txBody>
              <a:bodyPr>
                <a:normAutofit/>
              </a:bodyPr>
              <a:lstStyle/>
              <a:p>
                <a:r>
                  <a:rPr lang="ja-JP" altLang="en-US" sz="3600" dirty="0">
                    <a:latin typeface="+mn-ea"/>
                  </a:rPr>
                  <a:t>変圧器の</a:t>
                </a:r>
                <a:r>
                  <a:rPr lang="en-US" altLang="ja-JP" sz="3600" dirty="0">
                    <a:latin typeface="+mn-ea"/>
                  </a:rPr>
                  <a:t>1</a:t>
                </a:r>
                <a:r>
                  <a:rPr lang="ja-JP" altLang="en-US" sz="3600" dirty="0">
                    <a:latin typeface="+mn-ea"/>
                  </a:rPr>
                  <a:t>次側に電圧を加え、</a:t>
                </a:r>
                <a:r>
                  <a:rPr lang="en-US" altLang="ja-JP" sz="3600" dirty="0">
                    <a:latin typeface="+mn-ea"/>
                  </a:rPr>
                  <a:t>2</a:t>
                </a:r>
                <a:r>
                  <a:rPr lang="ja-JP" altLang="en-US" sz="3600" dirty="0">
                    <a:latin typeface="+mn-ea"/>
                  </a:rPr>
                  <a:t>次側の電圧を測定し</a:t>
                </a:r>
                <a:r>
                  <a:rPr lang="en-US" altLang="ja-JP" sz="3600" dirty="0">
                    <a:latin typeface="+mn-ea"/>
                  </a:rPr>
                  <a:t>,1</a:t>
                </a:r>
                <a:r>
                  <a:rPr lang="ja-JP" altLang="en-US" sz="3600" dirty="0">
                    <a:latin typeface="+mn-ea"/>
                  </a:rPr>
                  <a:t>次側ー</a:t>
                </a:r>
                <a:r>
                  <a:rPr lang="en-US" altLang="ja-JP" sz="3600" dirty="0">
                    <a:latin typeface="+mn-ea"/>
                  </a:rPr>
                  <a:t>2</a:t>
                </a:r>
                <a:r>
                  <a:rPr lang="ja-JP" altLang="en-US" sz="3600" dirty="0">
                    <a:latin typeface="+mn-ea"/>
                  </a:rPr>
                  <a:t>次間の変圧比</a:t>
                </a:r>
                <a14:m>
                  <m:oMath xmlns:m="http://schemas.openxmlformats.org/officeDocument/2006/math">
                    <m:r>
                      <a:rPr lang="en-US" altLang="ja-JP" sz="3600" b="0" i="1" smtClean="0">
                        <a:latin typeface="Cambria Math" panose="02040503050406030204" pitchFamily="18" charset="0"/>
                      </a:rPr>
                      <m:t>𝑎</m:t>
                    </m:r>
                  </m:oMath>
                </a14:m>
                <a:r>
                  <a:rPr lang="ja-JP" altLang="en-US" sz="3600" dirty="0">
                    <a:latin typeface="+mn-ea"/>
                  </a:rPr>
                  <a:t>を求める。</a:t>
                </a:r>
              </a:p>
            </p:txBody>
          </p:sp>
        </mc:Choice>
        <mc:Fallback xmlns="">
          <p:sp>
            <p:nvSpPr>
              <p:cNvPr id="3" name="コンテンツ プレースホルダー 2">
                <a:extLst>
                  <a:ext uri="{FF2B5EF4-FFF2-40B4-BE49-F238E27FC236}">
                    <a16:creationId xmlns:a16="http://schemas.microsoft.com/office/drawing/2014/main" id="{5FFD4A58-8C00-CC6F-C5EE-B111F1BC008D}"/>
                  </a:ext>
                </a:extLst>
              </p:cNvPr>
              <p:cNvSpPr>
                <a:spLocks noGrp="1" noRot="1" noChangeAspect="1" noMove="1" noResize="1" noEditPoints="1" noAdjustHandles="1" noChangeArrowheads="1" noChangeShapeType="1" noTextEdit="1"/>
              </p:cNvSpPr>
              <p:nvPr>
                <p:ph idx="1"/>
              </p:nvPr>
            </p:nvSpPr>
            <p:spPr>
              <a:blipFill>
                <a:blip r:embed="rId2"/>
                <a:stretch>
                  <a:fillRect l="-1623" t="-3221"/>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1DC00D9F-0702-90D0-13A1-FA9393298458}"/>
              </a:ext>
            </a:extLst>
          </p:cNvPr>
          <p:cNvPicPr>
            <a:picLocks noChangeAspect="1"/>
          </p:cNvPicPr>
          <p:nvPr/>
        </p:nvPicPr>
        <p:blipFill>
          <a:blip r:embed="rId3"/>
          <a:stretch>
            <a:fillRect/>
          </a:stretch>
        </p:blipFill>
        <p:spPr>
          <a:xfrm>
            <a:off x="1163324" y="2873827"/>
            <a:ext cx="10190476" cy="3619048"/>
          </a:xfrm>
          <a:prstGeom prst="rect">
            <a:avLst/>
          </a:prstGeom>
        </p:spPr>
      </p:pic>
    </p:spTree>
    <p:extLst>
      <p:ext uri="{BB962C8B-B14F-4D97-AF65-F5344CB8AC3E}">
        <p14:creationId xmlns:p14="http://schemas.microsoft.com/office/powerpoint/2010/main" val="3908399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E68D9C60-5680-ACA2-41B6-C5971A9E6E14}"/>
              </a:ext>
            </a:extLst>
          </p:cNvPr>
          <p:cNvGraphicFramePr>
            <a:graphicFrameLocks/>
          </p:cNvGraphicFramePr>
          <p:nvPr>
            <p:extLst>
              <p:ext uri="{D42A27DB-BD31-4B8C-83A1-F6EECF244321}">
                <p14:modId xmlns:p14="http://schemas.microsoft.com/office/powerpoint/2010/main" val="77389676"/>
              </p:ext>
            </p:extLst>
          </p:nvPr>
        </p:nvGraphicFramePr>
        <p:xfrm>
          <a:off x="274320" y="1151467"/>
          <a:ext cx="7582747" cy="5096933"/>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42B172E0-ED2D-9E57-82D4-CB5E46257D20}"/>
                  </a:ext>
                </a:extLst>
              </p:cNvPr>
              <p:cNvSpPr txBox="1"/>
              <p:nvPr/>
            </p:nvSpPr>
            <p:spPr>
              <a:xfrm>
                <a:off x="677333" y="389467"/>
                <a:ext cx="5842000" cy="461665"/>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𝑠𝑚</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a:rPr kumimoji="1" lang="en-US" altLang="ja-JP" sz="2400" b="0" i="1" smtClean="0">
                            <a:latin typeface="Cambria Math" panose="02040503050406030204" pitchFamily="18" charset="0"/>
                          </a:rPr>
                          <m:t>𝑠𝑚</m:t>
                        </m:r>
                      </m:sub>
                    </m:sSub>
                    <m:r>
                      <a:rPr lang="ja-JP" altLang="en-US" sz="2400" i="1">
                        <a:latin typeface="Cambria Math" panose="02040503050406030204" pitchFamily="18" charset="0"/>
                      </a:rPr>
                      <m:t>の</m:t>
                    </m:r>
                  </m:oMath>
                </a14:m>
                <a:r>
                  <a:rPr kumimoji="1" lang="ja-JP" altLang="en-US" sz="2400" dirty="0"/>
                  <a:t>グラフを以下に示す。</a:t>
                </a:r>
                <a:endParaRPr kumimoji="1" lang="en-US" altLang="ja-JP" sz="2400" dirty="0"/>
              </a:p>
            </p:txBody>
          </p:sp>
        </mc:Choice>
        <mc:Fallback xmlns="">
          <p:sp>
            <p:nvSpPr>
              <p:cNvPr id="3" name="テキスト ボックス 2">
                <a:extLst>
                  <a:ext uri="{FF2B5EF4-FFF2-40B4-BE49-F238E27FC236}">
                    <a16:creationId xmlns:a16="http://schemas.microsoft.com/office/drawing/2014/main" id="{42B172E0-ED2D-9E57-82D4-CB5E46257D20}"/>
                  </a:ext>
                </a:extLst>
              </p:cNvPr>
              <p:cNvSpPr txBox="1">
                <a:spLocks noRot="1" noChangeAspect="1" noMove="1" noResize="1" noEditPoints="1" noAdjustHandles="1" noChangeArrowheads="1" noChangeShapeType="1" noTextEdit="1"/>
              </p:cNvSpPr>
              <p:nvPr/>
            </p:nvSpPr>
            <p:spPr>
              <a:xfrm>
                <a:off x="677333" y="389467"/>
                <a:ext cx="5842000" cy="461665"/>
              </a:xfrm>
              <a:prstGeom prst="rect">
                <a:avLst/>
              </a:prstGeom>
              <a:blipFill>
                <a:blip r:embed="rId4"/>
                <a:stretch>
                  <a:fillRect l="-209" t="-10526"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83204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FEF4D3FE-3572-4BD4-B684-409364087FA6}"/>
              </a:ext>
            </a:extLst>
          </p:cNvPr>
          <p:cNvGraphicFramePr>
            <a:graphicFrameLocks/>
          </p:cNvGraphicFramePr>
          <p:nvPr/>
        </p:nvGraphicFramePr>
        <p:xfrm>
          <a:off x="301680" y="750786"/>
          <a:ext cx="6198358" cy="4145507"/>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A3AAB83-31F3-1156-2DBA-9917B23C8956}"/>
                  </a:ext>
                </a:extLst>
              </p:cNvPr>
              <p:cNvSpPr txBox="1"/>
              <p:nvPr/>
            </p:nvSpPr>
            <p:spPr>
              <a:xfrm>
                <a:off x="539602" y="285761"/>
                <a:ext cx="6097772" cy="461665"/>
              </a:xfrm>
              <a:prstGeom prst="rect">
                <a:avLst/>
              </a:prstGeom>
              <a:noFill/>
            </p:spPr>
            <p:txBody>
              <a:bodyPr wrap="square">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𝑠𝑚</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𝑊</m:t>
                        </m:r>
                      </m:e>
                      <m:sub>
                        <m:r>
                          <a:rPr kumimoji="1" lang="en-US" altLang="ja-JP" sz="2400" b="0" i="1" smtClean="0">
                            <a:latin typeface="Cambria Math" panose="02040503050406030204" pitchFamily="18" charset="0"/>
                          </a:rPr>
                          <m:t>𝑠𝑚</m:t>
                        </m:r>
                      </m:sub>
                    </m:sSub>
                    <m:r>
                      <a:rPr lang="ja-JP" altLang="en-US" sz="2400" i="1">
                        <a:latin typeface="Cambria Math" panose="02040503050406030204" pitchFamily="18" charset="0"/>
                      </a:rPr>
                      <m:t>の</m:t>
                    </m:r>
                  </m:oMath>
                </a14:m>
                <a:r>
                  <a:rPr kumimoji="1" lang="ja-JP" altLang="en-US" sz="2400" dirty="0"/>
                  <a:t>グラフを以下に示す。</a:t>
                </a:r>
                <a:endParaRPr lang="ja-JP" altLang="en-US" sz="2400" dirty="0"/>
              </a:p>
            </p:txBody>
          </p:sp>
        </mc:Choice>
        <mc:Fallback xmlns="">
          <p:sp>
            <p:nvSpPr>
              <p:cNvPr id="4" name="テキスト ボックス 3">
                <a:extLst>
                  <a:ext uri="{FF2B5EF4-FFF2-40B4-BE49-F238E27FC236}">
                    <a16:creationId xmlns:a16="http://schemas.microsoft.com/office/drawing/2014/main" id="{4A3AAB83-31F3-1156-2DBA-9917B23C8956}"/>
                  </a:ext>
                </a:extLst>
              </p:cNvPr>
              <p:cNvSpPr txBox="1">
                <a:spLocks noRot="1" noChangeAspect="1" noMove="1" noResize="1" noEditPoints="1" noAdjustHandles="1" noChangeArrowheads="1" noChangeShapeType="1" noTextEdit="1"/>
              </p:cNvSpPr>
              <p:nvPr/>
            </p:nvSpPr>
            <p:spPr>
              <a:xfrm>
                <a:off x="539602" y="285761"/>
                <a:ext cx="6097772" cy="461665"/>
              </a:xfrm>
              <a:prstGeom prst="rect">
                <a:avLst/>
              </a:prstGeom>
              <a:blipFill>
                <a:blip r:embed="rId3"/>
                <a:stretch>
                  <a:fillRect l="-300" t="-10526" b="-289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AA77DCCB-5B78-0FAF-8C5A-FDCFCB5A8532}"/>
                  </a:ext>
                </a:extLst>
              </p:cNvPr>
              <p:cNvSpPr txBox="1"/>
              <p:nvPr/>
            </p:nvSpPr>
            <p:spPr>
              <a:xfrm>
                <a:off x="6500038" y="1071086"/>
                <a:ext cx="5492640" cy="2246769"/>
              </a:xfrm>
              <a:prstGeom prst="rect">
                <a:avLst/>
              </a:prstGeom>
              <a:noFill/>
            </p:spPr>
            <p:txBody>
              <a:bodyPr wrap="square">
                <a:spAutoFit/>
              </a:bodyPr>
              <a:lstStyle/>
              <a:p>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𝐼</m:t>
                        </m:r>
                      </m:e>
                      <m:sub>
                        <m:r>
                          <a:rPr lang="en-US" altLang="ja-JP" sz="2800" i="1">
                            <a:latin typeface="Cambria Math" panose="02040503050406030204" pitchFamily="18" charset="0"/>
                          </a:rPr>
                          <m:t>𝑠𝑚</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𝑉</m:t>
                        </m:r>
                      </m:e>
                      <m:sub>
                        <m:r>
                          <a:rPr lang="en-US" altLang="ja-JP" sz="2800" i="1">
                            <a:latin typeface="Cambria Math" panose="02040503050406030204" pitchFamily="18" charset="0"/>
                          </a:rPr>
                          <m:t>𝑠𝑚</m:t>
                        </m:r>
                      </m:sub>
                    </m:sSub>
                  </m:oMath>
                </a14:m>
                <a:r>
                  <a:rPr kumimoji="1" lang="ja-JP" altLang="en-US" sz="2800" dirty="0"/>
                  <a:t>のグラフより、途中（７</a:t>
                </a:r>
                <a:r>
                  <a:rPr kumimoji="1" lang="en-US" altLang="ja-JP" sz="2800" dirty="0"/>
                  <a:t>A</a:t>
                </a:r>
                <a:r>
                  <a:rPr kumimoji="1" lang="ja-JP" altLang="en-US" sz="2800" dirty="0"/>
                  <a:t>あたり）あたりまでは比例して電圧</a:t>
                </a:r>
                <a:r>
                  <a:rPr lang="ja-JP" altLang="en-US" sz="2800" dirty="0"/>
                  <a:t>が</a:t>
                </a:r>
                <a:r>
                  <a:rPr kumimoji="1" lang="ja-JP" altLang="en-US" sz="2800" dirty="0"/>
                  <a:t>変化していることが分かる。</a:t>
                </a:r>
                <a:r>
                  <a:rPr lang="ja-JP" altLang="en-US" sz="2800" dirty="0"/>
                  <a:t>よって電力は２次関数を描く</a:t>
                </a:r>
                <a:endParaRPr kumimoji="1" lang="en-US" altLang="ja-JP" sz="2800" dirty="0"/>
              </a:p>
            </p:txBody>
          </p:sp>
        </mc:Choice>
        <mc:Fallback>
          <p:sp>
            <p:nvSpPr>
              <p:cNvPr id="6" name="テキスト ボックス 5">
                <a:extLst>
                  <a:ext uri="{FF2B5EF4-FFF2-40B4-BE49-F238E27FC236}">
                    <a16:creationId xmlns:a16="http://schemas.microsoft.com/office/drawing/2014/main" id="{AA77DCCB-5B78-0FAF-8C5A-FDCFCB5A8532}"/>
                  </a:ext>
                </a:extLst>
              </p:cNvPr>
              <p:cNvSpPr txBox="1">
                <a:spLocks noRot="1" noChangeAspect="1" noMove="1" noResize="1" noEditPoints="1" noAdjustHandles="1" noChangeArrowheads="1" noChangeShapeType="1" noTextEdit="1"/>
              </p:cNvSpPr>
              <p:nvPr/>
            </p:nvSpPr>
            <p:spPr>
              <a:xfrm>
                <a:off x="6500038" y="1071086"/>
                <a:ext cx="5492640" cy="2246769"/>
              </a:xfrm>
              <a:prstGeom prst="rect">
                <a:avLst/>
              </a:prstGeom>
              <a:blipFill>
                <a:blip r:embed="rId4"/>
                <a:stretch>
                  <a:fillRect l="-2220" t="-2717" b="-70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48103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8126620-CB7C-018D-A5B4-0DFE17E183B5}"/>
              </a:ext>
            </a:extLst>
          </p:cNvPr>
          <p:cNvSpPr txBox="1"/>
          <p:nvPr/>
        </p:nvSpPr>
        <p:spPr>
          <a:xfrm>
            <a:off x="196701" y="400568"/>
            <a:ext cx="11042799" cy="584775"/>
          </a:xfrm>
          <a:prstGeom prst="rect">
            <a:avLst/>
          </a:prstGeom>
          <a:noFill/>
        </p:spPr>
        <p:txBody>
          <a:bodyPr wrap="square">
            <a:spAutoFit/>
          </a:bodyPr>
          <a:lstStyle/>
          <a:p>
            <a:r>
              <a:rPr kumimoji="1" lang="ja-JP" altLang="en-US" sz="3200" dirty="0"/>
              <a:t>実験</a:t>
            </a:r>
            <a:r>
              <a:rPr kumimoji="1" lang="en-US" altLang="ja-JP" sz="3200" dirty="0"/>
              <a:t>2.4</a:t>
            </a:r>
            <a:r>
              <a:rPr kumimoji="1" lang="ja-JP" altLang="en-US" sz="3200" dirty="0"/>
              <a:t>　巻線抵抗の測定</a:t>
            </a:r>
            <a:endParaRPr kumimoji="1" lang="en-US" altLang="ja-JP" sz="32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0CE8013-DFFE-86B4-1CE6-BD9E4FEB4D37}"/>
                  </a:ext>
                </a:extLst>
              </p:cNvPr>
              <p:cNvSpPr txBox="1"/>
              <p:nvPr/>
            </p:nvSpPr>
            <p:spPr>
              <a:xfrm>
                <a:off x="406251" y="1211819"/>
                <a:ext cx="11652399" cy="1384995"/>
              </a:xfrm>
              <a:prstGeom prst="rect">
                <a:avLst/>
              </a:prstGeom>
              <a:noFill/>
            </p:spPr>
            <p:txBody>
              <a:bodyPr wrap="square">
                <a:spAutoFit/>
              </a:bodyPr>
              <a:lstStyle/>
              <a:p>
                <a:r>
                  <a:rPr lang="ja-JP" altLang="en-US" sz="2800" b="0" i="0" u="none" strike="noStrike" baseline="0" dirty="0">
                    <a:latin typeface="CIDFont+F2"/>
                  </a:rPr>
                  <a:t>一次巻線が</a:t>
                </a:r>
                <a:r>
                  <a:rPr lang="en-US" altLang="ja-JP" sz="2800" b="0" i="0" u="none" strike="noStrike" baseline="0" dirty="0">
                    <a:latin typeface="CIDFont+F2"/>
                  </a:rPr>
                  <a:t>Y </a:t>
                </a:r>
                <a:r>
                  <a:rPr lang="ja-JP" altLang="en-US" sz="2800" b="0" i="0" u="none" strike="noStrike" baseline="0" dirty="0">
                    <a:latin typeface="CIDFont+F2"/>
                  </a:rPr>
                  <a:t>結線であるときを例にとると、一次端子間の巻線抵抗を直流電圧降下法で測定し、</a:t>
                </a:r>
                <a:r>
                  <a:rPr lang="en-US" altLang="ja-JP" sz="2800" b="0" i="0" u="none" strike="noStrike" baseline="0" dirty="0">
                    <a:latin typeface="CIDFont+F2"/>
                  </a:rPr>
                  <a:t>3 </a:t>
                </a:r>
                <a:r>
                  <a:rPr lang="ja-JP" altLang="en-US" sz="2800" b="0" i="0" u="none" strike="noStrike" baseline="0" dirty="0">
                    <a:latin typeface="CIDFont+F2"/>
                  </a:rPr>
                  <a:t>つの端子間の抵抗の平均値を</a:t>
                </a:r>
                <a14:m>
                  <m:oMath xmlns:m="http://schemas.openxmlformats.org/officeDocument/2006/math">
                    <m:sSub>
                      <m:sSubPr>
                        <m:ctrlPr>
                          <a:rPr lang="en-US" altLang="ja-JP" sz="2800" b="0" i="1" u="none" strike="noStrike" baseline="0" smtClean="0">
                            <a:latin typeface="Cambria Math" panose="02040503050406030204" pitchFamily="18" charset="0"/>
                          </a:rPr>
                        </m:ctrlPr>
                      </m:sSubPr>
                      <m:e>
                        <m:r>
                          <a:rPr lang="en-US" altLang="ja-JP" sz="2800" b="0" i="1" u="none" strike="noStrike" baseline="0" smtClean="0">
                            <a:latin typeface="Cambria Math" panose="02040503050406030204" pitchFamily="18" charset="0"/>
                          </a:rPr>
                          <m:t>𝑅</m:t>
                        </m:r>
                      </m:e>
                      <m:sub>
                        <m:r>
                          <a:rPr lang="en-US" altLang="ja-JP" sz="2800" b="0" i="1" u="none" strike="noStrike" baseline="0" smtClean="0">
                            <a:latin typeface="Cambria Math" panose="02040503050406030204" pitchFamily="18" charset="0"/>
                          </a:rPr>
                          <m:t>1</m:t>
                        </m:r>
                      </m:sub>
                    </m:sSub>
                  </m:oMath>
                </a14:m>
                <a:r>
                  <a:rPr lang="ja-JP" altLang="en-US" sz="2800" b="0" i="0" u="none" strike="noStrike" baseline="0" dirty="0">
                    <a:latin typeface="CIDFont+F2"/>
                  </a:rPr>
                  <a:t>とすると、</a:t>
                </a:r>
                <a:r>
                  <a:rPr lang="en-US" altLang="ja-JP" sz="2800" b="0" i="0" u="none" strike="noStrike" baseline="0" dirty="0">
                    <a:latin typeface="CIDFont+F2"/>
                  </a:rPr>
                  <a:t>1</a:t>
                </a:r>
                <a:r>
                  <a:rPr lang="ja-JP" altLang="en-US" sz="2800" b="0" i="0" u="none" strike="noStrike" baseline="0" dirty="0">
                    <a:latin typeface="CIDFont+F2"/>
                  </a:rPr>
                  <a:t>相の抵抗は</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𝑅</m:t>
                        </m:r>
                      </m:e>
                      <m:sub>
                        <m:r>
                          <a:rPr lang="en-US" altLang="ja-JP" sz="2800" i="1">
                            <a:latin typeface="Cambria Math" panose="02040503050406030204" pitchFamily="18" charset="0"/>
                          </a:rPr>
                          <m:t>1</m:t>
                        </m:r>
                      </m:sub>
                    </m:sSub>
                  </m:oMath>
                </a14:m>
                <a:r>
                  <a:rPr lang="en-US" altLang="ja-JP" sz="2800" dirty="0"/>
                  <a:t>/2</a:t>
                </a:r>
                <a:r>
                  <a:rPr lang="ja-JP" altLang="en-US" sz="2800" dirty="0"/>
                  <a:t>となる。</a:t>
                </a:r>
              </a:p>
            </p:txBody>
          </p:sp>
        </mc:Choice>
        <mc:Fallback xmlns="">
          <p:sp>
            <p:nvSpPr>
              <p:cNvPr id="5" name="テキスト ボックス 4">
                <a:extLst>
                  <a:ext uri="{FF2B5EF4-FFF2-40B4-BE49-F238E27FC236}">
                    <a16:creationId xmlns:a16="http://schemas.microsoft.com/office/drawing/2014/main" id="{10CE8013-DFFE-86B4-1CE6-BD9E4FEB4D37}"/>
                  </a:ext>
                </a:extLst>
              </p:cNvPr>
              <p:cNvSpPr txBox="1">
                <a:spLocks noRot="1" noChangeAspect="1" noMove="1" noResize="1" noEditPoints="1" noAdjustHandles="1" noChangeArrowheads="1" noChangeShapeType="1" noTextEdit="1"/>
              </p:cNvSpPr>
              <p:nvPr/>
            </p:nvSpPr>
            <p:spPr>
              <a:xfrm>
                <a:off x="406251" y="1211819"/>
                <a:ext cx="11652399" cy="1384995"/>
              </a:xfrm>
              <a:prstGeom prst="rect">
                <a:avLst/>
              </a:prstGeom>
              <a:blipFill>
                <a:blip r:embed="rId2"/>
                <a:stretch>
                  <a:fillRect l="-1099" t="-4846" b="-1189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B005B99D-C5DA-82EC-496A-02EB0C8A9DE3}"/>
              </a:ext>
            </a:extLst>
          </p:cNvPr>
          <p:cNvSpPr txBox="1"/>
          <p:nvPr/>
        </p:nvSpPr>
        <p:spPr>
          <a:xfrm>
            <a:off x="4305300" y="3429000"/>
            <a:ext cx="2266950" cy="369332"/>
          </a:xfrm>
          <a:prstGeom prst="rect">
            <a:avLst/>
          </a:prstGeom>
          <a:noFill/>
        </p:spPr>
        <p:txBody>
          <a:bodyPr wrap="square" rtlCol="0">
            <a:spAutoFit/>
          </a:bodyPr>
          <a:lstStyle/>
          <a:p>
            <a:r>
              <a:rPr kumimoji="1" lang="ja-JP" altLang="en-US" dirty="0"/>
              <a:t>回路</a:t>
            </a:r>
          </a:p>
        </p:txBody>
      </p:sp>
      <p:pic>
        <p:nvPicPr>
          <p:cNvPr id="8" name="図 7">
            <a:extLst>
              <a:ext uri="{FF2B5EF4-FFF2-40B4-BE49-F238E27FC236}">
                <a16:creationId xmlns:a16="http://schemas.microsoft.com/office/drawing/2014/main" id="{FEEFF4F2-99B7-5163-370F-6FDABFD81338}"/>
              </a:ext>
            </a:extLst>
          </p:cNvPr>
          <p:cNvPicPr>
            <a:picLocks noChangeAspect="1"/>
          </p:cNvPicPr>
          <p:nvPr/>
        </p:nvPicPr>
        <p:blipFill>
          <a:blip r:embed="rId3"/>
          <a:stretch>
            <a:fillRect/>
          </a:stretch>
        </p:blipFill>
        <p:spPr>
          <a:xfrm>
            <a:off x="2252142" y="2823290"/>
            <a:ext cx="6398666" cy="3105132"/>
          </a:xfrm>
          <a:prstGeom prst="rect">
            <a:avLst/>
          </a:prstGeom>
        </p:spPr>
      </p:pic>
    </p:spTree>
    <p:extLst>
      <p:ext uri="{BB962C8B-B14F-4D97-AF65-F5344CB8AC3E}">
        <p14:creationId xmlns:p14="http://schemas.microsoft.com/office/powerpoint/2010/main" val="4040350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C463701-0F1C-D811-B568-89CD3877CE4D}"/>
              </a:ext>
            </a:extLst>
          </p:cNvPr>
          <p:cNvSpPr txBox="1"/>
          <p:nvPr/>
        </p:nvSpPr>
        <p:spPr>
          <a:xfrm>
            <a:off x="167185" y="460191"/>
            <a:ext cx="6093724" cy="523220"/>
          </a:xfrm>
          <a:prstGeom prst="rect">
            <a:avLst/>
          </a:prstGeom>
          <a:noFill/>
        </p:spPr>
        <p:txBody>
          <a:bodyPr wrap="square">
            <a:spAutoFit/>
          </a:bodyPr>
          <a:lstStyle/>
          <a:p>
            <a:r>
              <a:rPr lang="ja-JP" altLang="en-US" sz="2800" dirty="0"/>
              <a:t>実験結果（</a:t>
            </a:r>
            <a:r>
              <a:rPr lang="en-US" altLang="ja-JP" sz="2800" dirty="0"/>
              <a:t>2.4</a:t>
            </a:r>
            <a:r>
              <a:rPr lang="ja-JP" altLang="en-US" sz="2800" dirty="0"/>
              <a:t>）</a:t>
            </a:r>
          </a:p>
        </p:txBody>
      </p:sp>
      <p:graphicFrame>
        <p:nvGraphicFramePr>
          <p:cNvPr id="5" name="オブジェクト 4">
            <a:extLst>
              <a:ext uri="{FF2B5EF4-FFF2-40B4-BE49-F238E27FC236}">
                <a16:creationId xmlns:a16="http://schemas.microsoft.com/office/drawing/2014/main" id="{689715EC-2BF3-AE98-B233-1D5FC0C2DDC4}"/>
              </a:ext>
            </a:extLst>
          </p:cNvPr>
          <p:cNvGraphicFramePr>
            <a:graphicFrameLocks noChangeAspect="1"/>
          </p:cNvGraphicFramePr>
          <p:nvPr/>
        </p:nvGraphicFramePr>
        <p:xfrm>
          <a:off x="0" y="1076326"/>
          <a:ext cx="9091807" cy="1498432"/>
        </p:xfrm>
        <a:graphic>
          <a:graphicData uri="http://schemas.openxmlformats.org/presentationml/2006/ole">
            <mc:AlternateContent xmlns:mc="http://schemas.openxmlformats.org/markup-compatibility/2006">
              <mc:Choice xmlns:v="urn:schemas-microsoft-com:vml" Requires="v">
                <p:oleObj name="Worksheet" r:id="rId2" imgW="6191380" imgH="692035" progId="Excel.Sheet.12">
                  <p:embed/>
                </p:oleObj>
              </mc:Choice>
              <mc:Fallback>
                <p:oleObj name="Worksheet" r:id="rId2" imgW="6191380" imgH="692035" progId="Excel.Sheet.12">
                  <p:embed/>
                  <p:pic>
                    <p:nvPicPr>
                      <p:cNvPr id="5" name="オブジェクト 4">
                        <a:extLst>
                          <a:ext uri="{FF2B5EF4-FFF2-40B4-BE49-F238E27FC236}">
                            <a16:creationId xmlns:a16="http://schemas.microsoft.com/office/drawing/2014/main" id="{689715EC-2BF3-AE98-B233-1D5FC0C2DDC4}"/>
                          </a:ext>
                        </a:extLst>
                      </p:cNvPr>
                      <p:cNvPicPr/>
                      <p:nvPr/>
                    </p:nvPicPr>
                    <p:blipFill>
                      <a:blip r:embed="rId3"/>
                      <a:stretch>
                        <a:fillRect/>
                      </a:stretch>
                    </p:blipFill>
                    <p:spPr>
                      <a:xfrm>
                        <a:off x="0" y="1076326"/>
                        <a:ext cx="9091807" cy="1498432"/>
                      </a:xfrm>
                      <a:prstGeom prst="rect">
                        <a:avLst/>
                      </a:prstGeom>
                    </p:spPr>
                  </p:pic>
                </p:oleObj>
              </mc:Fallback>
            </mc:AlternateContent>
          </a:graphicData>
        </a:graphic>
      </p:graphicFrame>
      <p:graphicFrame>
        <p:nvGraphicFramePr>
          <p:cNvPr id="6" name="オブジェクト 5">
            <a:extLst>
              <a:ext uri="{FF2B5EF4-FFF2-40B4-BE49-F238E27FC236}">
                <a16:creationId xmlns:a16="http://schemas.microsoft.com/office/drawing/2014/main" id="{8F2FAFA4-1FF9-3E75-CFC6-C843CDD42FA3}"/>
              </a:ext>
            </a:extLst>
          </p:cNvPr>
          <p:cNvGraphicFramePr>
            <a:graphicFrameLocks noChangeAspect="1"/>
          </p:cNvGraphicFramePr>
          <p:nvPr/>
        </p:nvGraphicFramePr>
        <p:xfrm>
          <a:off x="9091613" y="1492250"/>
          <a:ext cx="3100387" cy="1082675"/>
        </p:xfrm>
        <a:graphic>
          <a:graphicData uri="http://schemas.openxmlformats.org/presentationml/2006/ole">
            <mc:AlternateContent xmlns:mc="http://schemas.openxmlformats.org/markup-compatibility/2006">
              <mc:Choice xmlns:v="urn:schemas-microsoft-com:vml" Requires="v">
                <p:oleObj name="Worksheet" r:id="rId4" imgW="1327020" imgH="463435" progId="Excel.Sheet.12">
                  <p:embed/>
                </p:oleObj>
              </mc:Choice>
              <mc:Fallback>
                <p:oleObj name="Worksheet" r:id="rId4" imgW="1327020" imgH="463435" progId="Excel.Sheet.12">
                  <p:embed/>
                  <p:pic>
                    <p:nvPicPr>
                      <p:cNvPr id="6" name="オブジェクト 5">
                        <a:extLst>
                          <a:ext uri="{FF2B5EF4-FFF2-40B4-BE49-F238E27FC236}">
                            <a16:creationId xmlns:a16="http://schemas.microsoft.com/office/drawing/2014/main" id="{8F2FAFA4-1FF9-3E75-CFC6-C843CDD42FA3}"/>
                          </a:ext>
                        </a:extLst>
                      </p:cNvPr>
                      <p:cNvPicPr/>
                      <p:nvPr/>
                    </p:nvPicPr>
                    <p:blipFill>
                      <a:blip r:embed="rId5"/>
                      <a:stretch>
                        <a:fillRect/>
                      </a:stretch>
                    </p:blipFill>
                    <p:spPr>
                      <a:xfrm>
                        <a:off x="9091613" y="1492250"/>
                        <a:ext cx="3100387" cy="1082675"/>
                      </a:xfrm>
                      <a:prstGeom prst="rect">
                        <a:avLst/>
                      </a:prstGeom>
                    </p:spPr>
                  </p:pic>
                </p:oleObj>
              </mc:Fallback>
            </mc:AlternateContent>
          </a:graphicData>
        </a:graphic>
      </p:graphicFrame>
      <p:sp>
        <p:nvSpPr>
          <p:cNvPr id="8" name="テキスト ボックス 7">
            <a:extLst>
              <a:ext uri="{FF2B5EF4-FFF2-40B4-BE49-F238E27FC236}">
                <a16:creationId xmlns:a16="http://schemas.microsoft.com/office/drawing/2014/main" id="{011DDB58-8522-E9AF-4AFF-9A4ED6764219}"/>
              </a:ext>
            </a:extLst>
          </p:cNvPr>
          <p:cNvSpPr txBox="1"/>
          <p:nvPr/>
        </p:nvSpPr>
        <p:spPr>
          <a:xfrm>
            <a:off x="5123542" y="2759515"/>
            <a:ext cx="7068457" cy="461665"/>
          </a:xfrm>
          <a:prstGeom prst="rect">
            <a:avLst/>
          </a:prstGeom>
          <a:noFill/>
        </p:spPr>
        <p:txBody>
          <a:bodyPr wrap="square">
            <a:spAutoFit/>
          </a:bodyPr>
          <a:lstStyle/>
          <a:p>
            <a:r>
              <a:rPr lang="ja-JP" altLang="en-US" sz="2400" dirty="0"/>
              <a:t>一相あたりの抵抗値は</a:t>
            </a:r>
            <a:r>
              <a:rPr lang="en-US" altLang="ja-JP" sz="2400" dirty="0"/>
              <a:t>R1</a:t>
            </a:r>
            <a:r>
              <a:rPr lang="ja-JP" altLang="en-US" sz="2400" dirty="0"/>
              <a:t>を２で割った値である。</a:t>
            </a:r>
          </a:p>
        </p:txBody>
      </p:sp>
    </p:spTree>
    <p:extLst>
      <p:ext uri="{BB962C8B-B14F-4D97-AF65-F5344CB8AC3E}">
        <p14:creationId xmlns:p14="http://schemas.microsoft.com/office/powerpoint/2010/main" val="2543279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9E70AF5-4C53-BF20-ECA6-7B79F857B2BE}"/>
              </a:ext>
            </a:extLst>
          </p:cNvPr>
          <p:cNvSpPr txBox="1"/>
          <p:nvPr/>
        </p:nvSpPr>
        <p:spPr>
          <a:xfrm>
            <a:off x="0" y="93489"/>
            <a:ext cx="6096000" cy="523220"/>
          </a:xfrm>
          <a:prstGeom prst="rect">
            <a:avLst/>
          </a:prstGeom>
          <a:noFill/>
        </p:spPr>
        <p:txBody>
          <a:bodyPr wrap="square">
            <a:spAutoFit/>
          </a:bodyPr>
          <a:lstStyle/>
          <a:p>
            <a:r>
              <a:rPr lang="ja-JP" altLang="en-US" sz="2800" dirty="0"/>
              <a:t>＜等価回路</a:t>
            </a:r>
            <a:r>
              <a:rPr lang="en-US" altLang="ja-JP" sz="2800" dirty="0"/>
              <a:t>&gt;</a:t>
            </a:r>
            <a:endParaRPr lang="ja-JP" altLang="en-US" sz="28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4CB3B3F-993D-7869-1201-C75AAE92DBDA}"/>
                  </a:ext>
                </a:extLst>
              </p:cNvPr>
              <p:cNvSpPr txBox="1"/>
              <p:nvPr/>
            </p:nvSpPr>
            <p:spPr>
              <a:xfrm>
                <a:off x="323429" y="616709"/>
                <a:ext cx="11534741" cy="3280770"/>
              </a:xfrm>
              <a:prstGeom prst="rect">
                <a:avLst/>
              </a:prstGeom>
              <a:noFill/>
            </p:spPr>
            <p:txBody>
              <a:bodyPr wrap="square">
                <a:spAutoFit/>
              </a:bodyPr>
              <a:lstStyle/>
              <a:p>
                <a:r>
                  <a:rPr lang="ja-JP" altLang="en-US" sz="2400" dirty="0"/>
                  <a:t>誘導電動機は様々な点で変圧器に似ているため、変圧器の特性計算に等価回路を使用したように、</a:t>
                </a:r>
                <a:r>
                  <a:rPr lang="ja-JP" altLang="en-US" sz="2400" b="0" i="0" u="none" strike="noStrike" baseline="0" dirty="0">
                    <a:latin typeface="CIDFont+F2"/>
                  </a:rPr>
                  <a:t> 、誘導電動機にも等価回路を利用できる。変圧器との唯一の相違点は、変圧器の出力は電力であるが、誘導電動機は機械的動力であることにある。つまり、機械的動力に等価な電力消費</a:t>
                </a:r>
                <a14:m>
                  <m:oMath xmlns:m="http://schemas.openxmlformats.org/officeDocument/2006/math">
                    <m:sSup>
                      <m:sSupPr>
                        <m:ctrlPr>
                          <a:rPr lang="en-US" altLang="ja-JP" sz="2400" i="1" smtClean="0">
                            <a:latin typeface="Cambria Math" panose="02040503050406030204" pitchFamily="18" charset="0"/>
                          </a:rPr>
                        </m:ctrlPr>
                      </m:sSupPr>
                      <m:e>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𝐼</m:t>
                            </m:r>
                            <m:r>
                              <a:rPr lang="en-US" altLang="ja-JP" sz="2400" b="0" i="1" smtClean="0">
                                <a:latin typeface="Cambria Math" panose="02040503050406030204" pitchFamily="18" charset="0"/>
                              </a:rPr>
                              <m:t>′</m:t>
                            </m:r>
                          </m:e>
                          <m:sub>
                            <m:r>
                              <a:rPr lang="en-US" altLang="ja-JP" sz="2400" b="0" i="1" smtClean="0">
                                <a:latin typeface="Cambria Math" panose="02040503050406030204" pitchFamily="18" charset="0"/>
                              </a:rPr>
                              <m:t>1</m:t>
                            </m:r>
                          </m:sub>
                        </m:sSub>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𝑅</m:t>
                    </m:r>
                    <m:r>
                      <a:rPr lang="en-US" altLang="ja-JP" sz="2400" b="0" i="1" smtClean="0">
                        <a:latin typeface="Cambria Math" panose="02040503050406030204" pitchFamily="18" charset="0"/>
                      </a:rPr>
                      <m:t>′</m:t>
                    </m:r>
                  </m:oMath>
                </a14:m>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r>
                          <a:rPr lang="en-US" altLang="ja-JP" sz="2400" i="1">
                            <a:latin typeface="Cambria Math" panose="02040503050406030204" pitchFamily="18" charset="0"/>
                          </a:rPr>
                          <m:t>′</m:t>
                        </m:r>
                      </m:e>
                      <m:sub>
                        <m:r>
                          <a:rPr lang="en-US" altLang="ja-JP" sz="2400" i="1">
                            <a:latin typeface="Cambria Math" panose="02040503050406030204" pitchFamily="18" charset="0"/>
                          </a:rPr>
                          <m:t>1</m:t>
                        </m:r>
                      </m:sub>
                    </m:sSub>
                  </m:oMath>
                </a14:m>
                <a:r>
                  <a:rPr lang="ja-JP" altLang="en-US" sz="2400" dirty="0"/>
                  <a:t>は一次換算の二次電流）を生じる抵抗𝑅</a:t>
                </a:r>
                <a:r>
                  <a:rPr lang="en-US" altLang="ja-JP" sz="2400" dirty="0"/>
                  <a:t>′</a:t>
                </a:r>
                <a:r>
                  <a:rPr lang="ja-JP" altLang="en-US" sz="2400" dirty="0"/>
                  <a:t>が負荷として接続された変圧器と等価である。この等価抵抗は誘導電動機のモータのすべりｓに関係し、次式で表される。</a:t>
                </a:r>
                <a:r>
                  <a:rPr lang="en-US" altLang="ja-JP" sz="2400" dirty="0"/>
                  <a:t>)</a:t>
                </a:r>
                <a:r>
                  <a:rPr lang="ja-JP" altLang="en-US" sz="2400" dirty="0"/>
                  <a:t>　</a:t>
                </a:r>
                <a14:m>
                  <m:oMath xmlns:m="http://schemas.openxmlformats.org/officeDocument/2006/math">
                    <m:r>
                      <a:rPr lang="ja-JP" altLang="en-US" sz="2400" b="0" i="1" dirty="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𝑅</m:t>
                        </m:r>
                      </m:e>
                      <m:sup>
                        <m:r>
                          <a:rPr lang="en-US" altLang="ja-JP" sz="2400" b="0" i="1" smtClean="0">
                            <a:latin typeface="Cambria Math" panose="02040503050406030204" pitchFamily="18" charset="0"/>
                          </a:rPr>
                          <m:t>′</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𝑠</m:t>
                            </m:r>
                          </m:e>
                        </m:d>
                      </m:num>
                      <m:den>
                        <m:r>
                          <a:rPr lang="en-US" altLang="ja-JP" sz="2400" b="0" i="1" smtClean="0">
                            <a:latin typeface="Cambria Math" panose="02040503050406030204" pitchFamily="18" charset="0"/>
                          </a:rPr>
                          <m:t>𝑠</m:t>
                        </m:r>
                      </m:den>
                    </m:f>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𝑟</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oMath>
                </a14:m>
                <a:r>
                  <a:rPr lang="ja-JP" altLang="en-US" sz="2400" dirty="0"/>
                  <a:t>      </a:t>
                </a:r>
                <a:r>
                  <a:rPr lang="en-US" altLang="ja-JP" sz="2400" dirty="0"/>
                  <a:t>(20)    </a:t>
                </a:r>
                <a:r>
                  <a:rPr lang="ja-JP" altLang="en-US" sz="2400" dirty="0"/>
                  <a:t>ただし、</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oMath>
                </a14:m>
                <a:r>
                  <a:rPr lang="ja-JP" altLang="en-US" sz="2400" dirty="0"/>
                  <a:t>は一次換算二次実効抵抗である。誘導電動機が停止、すなわち</a:t>
                </a:r>
                <a:r>
                  <a:rPr lang="en-US" altLang="ja-JP" sz="2400" dirty="0"/>
                  <a:t>s=1 </a:t>
                </a:r>
                <a:r>
                  <a:rPr lang="ja-JP" altLang="en-US" sz="2400" dirty="0"/>
                  <a:t>のときは𝑅</a:t>
                </a:r>
                <a:r>
                  <a:rPr lang="en-US" altLang="ja-JP" sz="2400" dirty="0"/>
                  <a:t>’</a:t>
                </a:r>
                <a:r>
                  <a:rPr lang="ja-JP" altLang="en-US" sz="2400" dirty="0"/>
                  <a:t> </a:t>
                </a:r>
                <a:r>
                  <a:rPr lang="en-US" altLang="ja-JP" sz="2400" dirty="0"/>
                  <a:t>= 0</a:t>
                </a:r>
                <a:r>
                  <a:rPr lang="ja-JP" altLang="en-US" sz="2400" dirty="0"/>
                  <a:t>となり、機械的出力は</a:t>
                </a:r>
                <a:r>
                  <a:rPr lang="en-US" altLang="ja-JP" sz="2400" dirty="0"/>
                  <a:t>0 </a:t>
                </a:r>
                <a:r>
                  <a:rPr lang="ja-JP" altLang="en-US" sz="2400" dirty="0"/>
                  <a:t>であり、電力消費は二次銅損だけとなる。</a:t>
                </a:r>
              </a:p>
            </p:txBody>
          </p:sp>
        </mc:Choice>
        <mc:Fallback xmlns="">
          <p:sp>
            <p:nvSpPr>
              <p:cNvPr id="7" name="テキスト ボックス 6">
                <a:extLst>
                  <a:ext uri="{FF2B5EF4-FFF2-40B4-BE49-F238E27FC236}">
                    <a16:creationId xmlns:a16="http://schemas.microsoft.com/office/drawing/2014/main" id="{F4CB3B3F-993D-7869-1201-C75AAE92DBDA}"/>
                  </a:ext>
                </a:extLst>
              </p:cNvPr>
              <p:cNvSpPr txBox="1">
                <a:spLocks noRot="1" noChangeAspect="1" noMove="1" noResize="1" noEditPoints="1" noAdjustHandles="1" noChangeArrowheads="1" noChangeShapeType="1" noTextEdit="1"/>
              </p:cNvSpPr>
              <p:nvPr/>
            </p:nvSpPr>
            <p:spPr>
              <a:xfrm>
                <a:off x="323429" y="616709"/>
                <a:ext cx="11534741" cy="3280770"/>
              </a:xfrm>
              <a:prstGeom prst="rect">
                <a:avLst/>
              </a:prstGeom>
              <a:blipFill>
                <a:blip r:embed="rId2"/>
                <a:stretch>
                  <a:fillRect l="-793" t="-1487" r="-3488" b="-3346"/>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E8040D8-B1D3-E233-3900-E0C984DEB6C3}"/>
              </a:ext>
            </a:extLst>
          </p:cNvPr>
          <p:cNvSpPr txBox="1"/>
          <p:nvPr/>
        </p:nvSpPr>
        <p:spPr>
          <a:xfrm>
            <a:off x="2587172" y="4480448"/>
            <a:ext cx="6132284" cy="369332"/>
          </a:xfrm>
          <a:prstGeom prst="rect">
            <a:avLst/>
          </a:prstGeom>
          <a:noFill/>
        </p:spPr>
        <p:txBody>
          <a:bodyPr wrap="square">
            <a:spAutoFit/>
          </a:bodyPr>
          <a:lstStyle/>
          <a:p>
            <a:pPr algn="l"/>
            <a:r>
              <a:rPr lang="ja-JP" altLang="en-US" dirty="0">
                <a:latin typeface="CIDFont+F2"/>
              </a:rPr>
              <a:t>回路</a:t>
            </a:r>
            <a:endParaRPr lang="ja-JP" altLang="en-US" sz="1800" b="0" i="0" u="none" strike="noStrike" baseline="0" dirty="0">
              <a:latin typeface="CIDFont+F2"/>
            </a:endParaRPr>
          </a:p>
        </p:txBody>
      </p:sp>
      <p:pic>
        <p:nvPicPr>
          <p:cNvPr id="11" name="図 10">
            <a:extLst>
              <a:ext uri="{FF2B5EF4-FFF2-40B4-BE49-F238E27FC236}">
                <a16:creationId xmlns:a16="http://schemas.microsoft.com/office/drawing/2014/main" id="{CD1CB527-3529-C225-4395-FE6C568591A8}"/>
              </a:ext>
            </a:extLst>
          </p:cNvPr>
          <p:cNvPicPr>
            <a:picLocks noChangeAspect="1"/>
          </p:cNvPicPr>
          <p:nvPr/>
        </p:nvPicPr>
        <p:blipFill>
          <a:blip r:embed="rId3"/>
          <a:stretch>
            <a:fillRect/>
          </a:stretch>
        </p:blipFill>
        <p:spPr>
          <a:xfrm>
            <a:off x="1308100" y="3820498"/>
            <a:ext cx="8027685" cy="3037502"/>
          </a:xfrm>
          <a:prstGeom prst="rect">
            <a:avLst/>
          </a:prstGeom>
        </p:spPr>
      </p:pic>
    </p:spTree>
    <p:extLst>
      <p:ext uri="{BB962C8B-B14F-4D97-AF65-F5344CB8AC3E}">
        <p14:creationId xmlns:p14="http://schemas.microsoft.com/office/powerpoint/2010/main" val="1167024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52C78B-9FE5-C124-A79A-947DC9993E11}"/>
              </a:ext>
            </a:extLst>
          </p:cNvPr>
          <p:cNvSpPr txBox="1"/>
          <p:nvPr/>
        </p:nvSpPr>
        <p:spPr>
          <a:xfrm>
            <a:off x="0" y="170932"/>
            <a:ext cx="6096000" cy="523220"/>
          </a:xfrm>
          <a:prstGeom prst="rect">
            <a:avLst/>
          </a:prstGeom>
          <a:noFill/>
        </p:spPr>
        <p:txBody>
          <a:bodyPr wrap="square">
            <a:spAutoFit/>
          </a:bodyPr>
          <a:lstStyle/>
          <a:p>
            <a:r>
              <a:rPr lang="ja-JP" altLang="en-US" sz="2800" dirty="0"/>
              <a:t>＜等価回路</a:t>
            </a:r>
            <a:r>
              <a:rPr lang="en-US" altLang="ja-JP" sz="2800" dirty="0"/>
              <a:t>&gt;</a:t>
            </a:r>
            <a:endParaRPr lang="ja-JP" altLang="en-US" sz="28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BC63ACE-9A5B-EE79-590C-C75E7FE58798}"/>
                  </a:ext>
                </a:extLst>
              </p:cNvPr>
              <p:cNvSpPr txBox="1"/>
              <p:nvPr/>
            </p:nvSpPr>
            <p:spPr>
              <a:xfrm>
                <a:off x="106018" y="694152"/>
                <a:ext cx="12192000" cy="2921056"/>
              </a:xfrm>
              <a:prstGeom prst="rect">
                <a:avLst/>
              </a:prstGeom>
              <a:noFill/>
            </p:spPr>
            <p:txBody>
              <a:bodyPr wrap="square">
                <a:spAutoFit/>
              </a:bodyPr>
              <a:lstStyle/>
              <a:p>
                <a:r>
                  <a:rPr lang="ja-JP" altLang="en-US" sz="2400" dirty="0"/>
                  <a:t>巻線抵抗の測定値を、基準温度に換算した値を用いる。測定温度を</a:t>
                </a:r>
                <a:r>
                  <a:rPr lang="en-US" altLang="ja-JP" sz="2400" dirty="0"/>
                  <a:t>t[℃]</a:t>
                </a:r>
                <a:r>
                  <a:rPr lang="ja-JP" altLang="en-US" sz="2400" dirty="0"/>
                  <a:t>とすると、基準温度</a:t>
                </a:r>
                <a:r>
                  <a:rPr lang="en-US" altLang="ja-JP" sz="2400" dirty="0"/>
                  <a:t>T[℃]</a:t>
                </a:r>
                <a:r>
                  <a:rPr lang="ja-JP" altLang="en-US" sz="2400" dirty="0"/>
                  <a:t>に換算した一相あたりの一次抵抗は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𝑟</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1</m:t>
                            </m:r>
                          </m:sub>
                        </m:sSub>
                      </m:num>
                      <m:den>
                        <m:r>
                          <a:rPr lang="en-US" altLang="ja-JP" sz="2400" b="0" i="1" smtClean="0">
                            <a:latin typeface="Cambria Math" panose="02040503050406030204" pitchFamily="18" charset="0"/>
                          </a:rPr>
                          <m:t>2</m:t>
                        </m:r>
                      </m:den>
                    </m:f>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234.5+</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234.5+</m:t>
                        </m:r>
                        <m:r>
                          <a:rPr lang="en-US" altLang="ja-JP" sz="2400" b="0" i="1" smtClean="0">
                            <a:latin typeface="Cambria Math" panose="02040503050406030204" pitchFamily="18" charset="0"/>
                          </a:rPr>
                          <m:t>𝑡</m:t>
                        </m:r>
                      </m:den>
                    </m:f>
                  </m:oMath>
                </a14:m>
                <a:r>
                  <a:rPr lang="en-US" altLang="ja-JP" sz="2400" dirty="0"/>
                  <a:t>    (21)</a:t>
                </a:r>
              </a:p>
              <a:p>
                <a:r>
                  <a:rPr lang="ja-JP" altLang="en-US" sz="2400" b="0" i="0" u="none" strike="noStrike" baseline="0" dirty="0">
                    <a:latin typeface="CIDFont+F2"/>
                  </a:rPr>
                  <a:t>無負荷試験の測定値より、一相あたりの電圧を</a:t>
                </a:r>
                <a14:m>
                  <m:oMath xmlns:m="http://schemas.openxmlformats.org/officeDocument/2006/math">
                    <m:sSub>
                      <m:sSubPr>
                        <m:ctrlPr>
                          <a:rPr lang="en-US" altLang="ja-JP" sz="2400" b="0" i="1" u="none" strike="noStrike" baseline="0" smtClean="0">
                            <a:latin typeface="Cambria Math" panose="02040503050406030204" pitchFamily="18" charset="0"/>
                          </a:rPr>
                        </m:ctrlPr>
                      </m:sSubPr>
                      <m:e>
                        <m:r>
                          <a:rPr lang="en-US" altLang="ja-JP" sz="2400" b="0" i="1" u="none" strike="noStrike" baseline="0" smtClean="0">
                            <a:latin typeface="Cambria Math" panose="02040503050406030204" pitchFamily="18" charset="0"/>
                          </a:rPr>
                          <m:t>𝑉</m:t>
                        </m:r>
                      </m:e>
                      <m:sub>
                        <m:r>
                          <a:rPr lang="en-US" altLang="ja-JP" sz="2400" b="0" i="1" u="none" strike="noStrike" baseline="0" smtClean="0">
                            <a:latin typeface="Cambria Math" panose="02040503050406030204" pitchFamily="18" charset="0"/>
                          </a:rPr>
                          <m:t>0</m:t>
                        </m:r>
                      </m:sub>
                    </m:sSub>
                  </m:oMath>
                </a14:m>
                <a:r>
                  <a:rPr lang="en-US" altLang="ja-JP" sz="2400" dirty="0"/>
                  <a:t>(</a:t>
                </a:r>
                <a:r>
                  <a:rPr lang="ja-JP" altLang="en-US" sz="2400" dirty="0"/>
                  <a:t>線間電圧の</a:t>
                </a:r>
                <a:r>
                  <a:rPr lang="en-US" altLang="ja-JP" sz="2400" dirty="0"/>
                  <a:t>1/</a:t>
                </a:r>
                <a14:m>
                  <m:oMath xmlns:m="http://schemas.openxmlformats.org/officeDocument/2006/math">
                    <m:rad>
                      <m:radPr>
                        <m:degHide m:val="on"/>
                        <m:ctrlPr>
                          <a:rPr lang="en-US" altLang="ja-JP" sz="2400" i="1" smtClean="0">
                            <a:latin typeface="Cambria Math" panose="02040503050406030204" pitchFamily="18" charset="0"/>
                          </a:rPr>
                        </m:ctrlPr>
                      </m:radPr>
                      <m:deg/>
                      <m:e>
                        <m:r>
                          <a:rPr lang="ja-JP" altLang="en-US" sz="2400" i="1">
                            <a:latin typeface="Cambria Math" panose="02040503050406030204" pitchFamily="18" charset="0"/>
                          </a:rPr>
                          <m:t>３</m:t>
                        </m:r>
                      </m:e>
                    </m:rad>
                  </m:oMath>
                </a14:m>
                <a:r>
                  <a:rPr lang="en-US" altLang="ja-JP" sz="2400" dirty="0"/>
                  <a:t>)</a:t>
                </a:r>
                <a:r>
                  <a:rPr lang="ja-JP" altLang="en-US" sz="2400" dirty="0"/>
                  <a:t>、電流を</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0</m:t>
                        </m:r>
                      </m:sub>
                    </m:sSub>
                  </m:oMath>
                </a14:m>
                <a:r>
                  <a:rPr lang="ja-JP" altLang="en-US" sz="2400" dirty="0"/>
                  <a:t>、電力を</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i="1">
                            <a:latin typeface="Cambria Math" panose="02040503050406030204" pitchFamily="18" charset="0"/>
                          </a:rPr>
                          <m:t>0</m:t>
                        </m:r>
                      </m:sub>
                    </m:sSub>
                  </m:oMath>
                </a14:m>
                <a:r>
                  <a:rPr lang="en-US" altLang="ja-JP" sz="2400" dirty="0"/>
                  <a:t> </a:t>
                </a:r>
                <a:r>
                  <a:rPr lang="ja-JP" altLang="en-US" sz="2400" dirty="0"/>
                  <a:t>（測定値の</a:t>
                </a:r>
                <a:r>
                  <a:rPr lang="en-US" altLang="ja-JP" sz="2400" dirty="0"/>
                  <a:t>1/</a:t>
                </a:r>
                <a:r>
                  <a:rPr lang="ja-JP" altLang="en-US" sz="2400" dirty="0"/>
                  <a:t>３</a:t>
                </a:r>
                <a:r>
                  <a:rPr lang="ja-JP" altLang="en-US" sz="2400" b="0" dirty="0"/>
                  <a:t>）とすれば、</a:t>
                </a:r>
                <a:endParaRPr lang="en-US" altLang="ja-JP" sz="2400" b="0" dirty="0"/>
              </a:p>
              <a:p>
                <a:r>
                  <a:rPr lang="ja-JP" altLang="en-US" sz="2400" b="0" i="0" u="none" strike="noStrike" baseline="0" dirty="0">
                    <a:latin typeface="CIDFont+F2"/>
                  </a:rPr>
                  <a:t>励磁アドミタンス　</a:t>
                </a:r>
                <a14:m>
                  <m:oMath xmlns:m="http://schemas.openxmlformats.org/officeDocument/2006/math">
                    <m:sSub>
                      <m:sSubPr>
                        <m:ctrlPr>
                          <a:rPr lang="en-US" altLang="ja-JP" sz="2400" b="0" i="1" u="none" strike="noStrike" baseline="0" smtClean="0">
                            <a:latin typeface="Cambria Math" panose="02040503050406030204" pitchFamily="18" charset="0"/>
                          </a:rPr>
                        </m:ctrlPr>
                      </m:sSubPr>
                      <m:e>
                        <m:r>
                          <a:rPr lang="en-US" altLang="ja-JP" sz="2400" b="0" i="1" u="none" strike="noStrike" baseline="0" smtClean="0">
                            <a:latin typeface="Cambria Math" panose="02040503050406030204" pitchFamily="18" charset="0"/>
                          </a:rPr>
                          <m:t>𝑌</m:t>
                        </m:r>
                      </m:e>
                      <m:sub>
                        <m:r>
                          <a:rPr lang="en-US" altLang="ja-JP" sz="2400" b="0" i="1" u="none" strike="noStrike" baseline="0" smtClean="0">
                            <a:latin typeface="Cambria Math" panose="02040503050406030204" pitchFamily="18" charset="0"/>
                          </a:rPr>
                          <m:t>0</m:t>
                        </m:r>
                      </m:sub>
                    </m:sSub>
                    <m:r>
                      <a:rPr lang="en-US" altLang="ja-JP" sz="2400" b="0" i="1" u="none" strike="noStrike" baseline="0"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0</m:t>
                        </m:r>
                      </m:sub>
                    </m:sSub>
                  </m:oMath>
                </a14:m>
                <a:r>
                  <a:rPr lang="ja-JP" altLang="en-US" sz="2400" b="0" i="0" u="none" strike="noStrike" baseline="0" dirty="0">
                    <a:latin typeface="CIDFont+F2"/>
                  </a:rPr>
                  <a:t>　   </a:t>
                </a:r>
                <a:r>
                  <a:rPr lang="en-US" altLang="ja-JP" sz="2400" b="0" i="0" u="none" strike="noStrike" baseline="0" dirty="0">
                    <a:latin typeface="CIDFont+F2"/>
                  </a:rPr>
                  <a:t>(22)      </a:t>
                </a:r>
                <a:r>
                  <a:rPr lang="ja-JP" altLang="en-US" sz="2400" dirty="0">
                    <a:latin typeface="CIDFont+F2"/>
                  </a:rPr>
                  <a:t>励磁コンダクタンス　</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𝑚</m:t>
                        </m:r>
                      </m:sub>
                    </m:sSub>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0</m:t>
                            </m:r>
                          </m:sub>
                        </m:sSub>
                      </m:e>
                      <m:sup>
                        <m:r>
                          <a:rPr lang="en-US" altLang="ja-JP" sz="2400" b="0" i="1" smtClean="0">
                            <a:latin typeface="Cambria Math" panose="02040503050406030204" pitchFamily="18" charset="0"/>
                          </a:rPr>
                          <m:t>2</m:t>
                        </m:r>
                      </m:sup>
                    </m:sSup>
                  </m:oMath>
                </a14:m>
                <a:r>
                  <a:rPr lang="en-US" altLang="ja-JP" sz="2400" dirty="0">
                    <a:latin typeface="CIDFont+F2"/>
                  </a:rPr>
                  <a:t>    (23)</a:t>
                </a:r>
              </a:p>
              <a:p>
                <a:r>
                  <a:rPr lang="ja-JP" altLang="en-US" sz="2400" dirty="0">
                    <a:latin typeface="CIDFont+F2"/>
                  </a:rPr>
                  <a:t>励磁サセプタンス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rad>
                      <m:radPr>
                        <m:degHide m:val="on"/>
                        <m:ctrlPr>
                          <a:rPr lang="en-US" altLang="ja-JP" sz="2400" b="0" i="1" smtClean="0">
                            <a:latin typeface="Cambria Math" panose="02040503050406030204" pitchFamily="18" charset="0"/>
                          </a:rPr>
                        </m:ctrlPr>
                      </m:radPr>
                      <m:deg/>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𝑌</m:t>
                                </m:r>
                              </m:e>
                              <m:sub>
                                <m:r>
                                  <a:rPr lang="en-US" altLang="ja-JP" sz="2400" i="1">
                                    <a:latin typeface="Cambria Math" panose="02040503050406030204" pitchFamily="18" charset="0"/>
                                  </a:rPr>
                                  <m:t>0</m:t>
                                </m:r>
                              </m:sub>
                            </m:sSub>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i="1">
                                    <a:latin typeface="Cambria Math" panose="02040503050406030204" pitchFamily="18" charset="0"/>
                                  </a:rPr>
                                  <m:t>0</m:t>
                                </m:r>
                              </m:sub>
                            </m:sSub>
                          </m:e>
                          <m:sup>
                            <m:r>
                              <a:rPr lang="en-US" altLang="ja-JP" sz="2400" i="1">
                                <a:latin typeface="Cambria Math" panose="02040503050406030204" pitchFamily="18" charset="0"/>
                              </a:rPr>
                              <m:t>2</m:t>
                            </m:r>
                          </m:sup>
                        </m:sSup>
                      </m:e>
                    </m:rad>
                  </m:oMath>
                </a14:m>
                <a:r>
                  <a:rPr lang="ja-JP" altLang="en-US" sz="2400" dirty="0">
                    <a:latin typeface="CIDFont+F2"/>
                  </a:rPr>
                  <a:t>　         </a:t>
                </a:r>
                <a:r>
                  <a:rPr lang="en-US" altLang="ja-JP" sz="2400" dirty="0">
                    <a:latin typeface="CIDFont+F2"/>
                  </a:rPr>
                  <a:t>(24)</a:t>
                </a:r>
                <a:r>
                  <a:rPr lang="ja-JP" altLang="en-US" sz="2400" dirty="0">
                    <a:latin typeface="CIDFont+F2"/>
                  </a:rPr>
                  <a:t>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𝑚</m:t>
                        </m:r>
                      </m:sub>
                    </m:sSub>
                    <m:r>
                      <a:rPr lang="ja-JP" altLang="en-US" sz="2400" i="1">
                        <a:latin typeface="Cambria Math" panose="02040503050406030204" pitchFamily="18" charset="0"/>
                      </a:rPr>
                      <m:t>は</m:t>
                    </m:r>
                  </m:oMath>
                </a14:m>
                <a:r>
                  <a:rPr lang="en-US" altLang="ja-JP" sz="2400" b="0" dirty="0"/>
                  <a:t>P</a:t>
                </a:r>
                <a:r>
                  <a:rPr lang="ja-JP" altLang="en-US" sz="2400" b="0" dirty="0"/>
                  <a:t>３９の回路</a:t>
                </a:r>
                <a:r>
                  <a:rPr lang="ja-JP" altLang="en-US" sz="2400" dirty="0"/>
                  <a:t>より求める</a:t>
                </a:r>
                <a:endParaRPr lang="en-US" altLang="ja-JP" sz="2400" b="0" dirty="0"/>
              </a:p>
            </p:txBody>
          </p:sp>
        </mc:Choice>
        <mc:Fallback xmlns="">
          <p:sp>
            <p:nvSpPr>
              <p:cNvPr id="5" name="テキスト ボックス 4">
                <a:extLst>
                  <a:ext uri="{FF2B5EF4-FFF2-40B4-BE49-F238E27FC236}">
                    <a16:creationId xmlns:a16="http://schemas.microsoft.com/office/drawing/2014/main" id="{2BC63ACE-9A5B-EE79-590C-C75E7FE58798}"/>
                  </a:ext>
                </a:extLst>
              </p:cNvPr>
              <p:cNvSpPr txBox="1">
                <a:spLocks noRot="1" noChangeAspect="1" noMove="1" noResize="1" noEditPoints="1" noAdjustHandles="1" noChangeArrowheads="1" noChangeShapeType="1" noTextEdit="1"/>
              </p:cNvSpPr>
              <p:nvPr/>
            </p:nvSpPr>
            <p:spPr>
              <a:xfrm>
                <a:off x="106018" y="694152"/>
                <a:ext cx="12192000" cy="2921056"/>
              </a:xfrm>
              <a:prstGeom prst="rect">
                <a:avLst/>
              </a:prstGeom>
              <a:blipFill>
                <a:blip r:embed="rId2"/>
                <a:stretch>
                  <a:fillRect l="-750" t="-1670" r="-450"/>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0898D6BF-820C-EB56-8D96-C5D534D6459A}"/>
              </a:ext>
            </a:extLst>
          </p:cNvPr>
          <p:cNvSpPr txBox="1"/>
          <p:nvPr/>
        </p:nvSpPr>
        <p:spPr>
          <a:xfrm>
            <a:off x="2342321" y="4776596"/>
            <a:ext cx="6248400" cy="369332"/>
          </a:xfrm>
          <a:prstGeom prst="rect">
            <a:avLst/>
          </a:prstGeom>
          <a:noFill/>
        </p:spPr>
        <p:txBody>
          <a:bodyPr wrap="square">
            <a:spAutoFit/>
          </a:bodyPr>
          <a:lstStyle/>
          <a:p>
            <a:r>
              <a:rPr lang="en-US" altLang="ja-JP" dirty="0"/>
              <a:t>P49</a:t>
            </a:r>
            <a:r>
              <a:rPr lang="ja-JP" altLang="en-US" dirty="0"/>
              <a:t>と同じ回路</a:t>
            </a:r>
          </a:p>
        </p:txBody>
      </p:sp>
      <p:pic>
        <p:nvPicPr>
          <p:cNvPr id="2" name="図 1">
            <a:extLst>
              <a:ext uri="{FF2B5EF4-FFF2-40B4-BE49-F238E27FC236}">
                <a16:creationId xmlns:a16="http://schemas.microsoft.com/office/drawing/2014/main" id="{978E4B5C-5C9B-00E3-C4A2-F44F9E8586EA}"/>
              </a:ext>
            </a:extLst>
          </p:cNvPr>
          <p:cNvPicPr>
            <a:picLocks noChangeAspect="1"/>
          </p:cNvPicPr>
          <p:nvPr/>
        </p:nvPicPr>
        <p:blipFill>
          <a:blip r:embed="rId3"/>
          <a:stretch>
            <a:fillRect/>
          </a:stretch>
        </p:blipFill>
        <p:spPr>
          <a:xfrm>
            <a:off x="1565296" y="3658000"/>
            <a:ext cx="8457143" cy="3200000"/>
          </a:xfrm>
          <a:prstGeom prst="rect">
            <a:avLst/>
          </a:prstGeom>
        </p:spPr>
      </p:pic>
    </p:spTree>
    <p:extLst>
      <p:ext uri="{BB962C8B-B14F-4D97-AF65-F5344CB8AC3E}">
        <p14:creationId xmlns:p14="http://schemas.microsoft.com/office/powerpoint/2010/main" val="2396057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59936C0-1168-072D-4954-CBA52E417CDE}"/>
                  </a:ext>
                </a:extLst>
              </p:cNvPr>
              <p:cNvSpPr txBox="1"/>
              <p:nvPr/>
            </p:nvSpPr>
            <p:spPr>
              <a:xfrm>
                <a:off x="225437" y="175758"/>
                <a:ext cx="11741125" cy="3231077"/>
              </a:xfrm>
              <a:prstGeom prst="rect">
                <a:avLst/>
              </a:prstGeom>
              <a:noFill/>
            </p:spPr>
            <p:txBody>
              <a:bodyPr wrap="square">
                <a:spAutoFit/>
              </a:bodyPr>
              <a:lstStyle/>
              <a:p>
                <a:r>
                  <a:rPr lang="ja-JP" altLang="en-US" sz="2400" b="0" i="0" u="none" strike="noStrike" baseline="0" dirty="0">
                    <a:latin typeface="CIDFont+F2"/>
                  </a:rPr>
                  <a:t>拘束試験の測定値より、一相あたりの電圧を</a:t>
                </a:r>
                <a14:m>
                  <m:oMath xmlns:m="http://schemas.openxmlformats.org/officeDocument/2006/math">
                    <m:sSub>
                      <m:sSubPr>
                        <m:ctrlPr>
                          <a:rPr lang="en-US" altLang="ja-JP" sz="2400" b="0" i="1" u="none" strike="noStrike" baseline="0" smtClean="0">
                            <a:latin typeface="Cambria Math" panose="02040503050406030204" pitchFamily="18" charset="0"/>
                          </a:rPr>
                        </m:ctrlPr>
                      </m:sSubPr>
                      <m:e>
                        <m:r>
                          <a:rPr lang="en-US" altLang="ja-JP" sz="2400" b="0" i="1" u="none" strike="noStrike" baseline="0" smtClean="0">
                            <a:latin typeface="Cambria Math" panose="02040503050406030204" pitchFamily="18" charset="0"/>
                          </a:rPr>
                          <m:t>𝑉</m:t>
                        </m:r>
                      </m:e>
                      <m:sub>
                        <m:r>
                          <a:rPr lang="en-US" altLang="ja-JP" sz="2400" b="0" i="1" u="none" strike="noStrike" baseline="0" smtClean="0">
                            <a:latin typeface="Cambria Math" panose="02040503050406030204" pitchFamily="18" charset="0"/>
                          </a:rPr>
                          <m:t>𝑠</m:t>
                        </m:r>
                      </m:sub>
                    </m:sSub>
                  </m:oMath>
                </a14:m>
                <a:r>
                  <a:rPr lang="ja-JP" altLang="en-US" sz="2400" dirty="0"/>
                  <a:t>、電流を</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i="1">
                            <a:latin typeface="Cambria Math" panose="02040503050406030204" pitchFamily="18" charset="0"/>
                          </a:rPr>
                          <m:t>𝑠</m:t>
                        </m:r>
                        <m:r>
                          <a:rPr lang="en-US" altLang="ja-JP" sz="2400" b="0" i="1" smtClean="0">
                            <a:latin typeface="Cambria Math" panose="02040503050406030204" pitchFamily="18" charset="0"/>
                          </a:rPr>
                          <m:t>𝑚</m:t>
                        </m:r>
                      </m:sub>
                    </m:sSub>
                    <m:r>
                      <a:rPr lang="en-US" altLang="ja-JP" sz="2400" i="1">
                        <a:latin typeface="Cambria Math" panose="02040503050406030204" pitchFamily="18" charset="0"/>
                      </a:rPr>
                      <m:t> </m:t>
                    </m:r>
                  </m:oMath>
                </a14:m>
                <a:r>
                  <a:rPr lang="ja-JP" altLang="en-US" sz="2400" dirty="0"/>
                  <a:t>、電力を</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i="1">
                            <a:latin typeface="Cambria Math" panose="02040503050406030204" pitchFamily="18" charset="0"/>
                          </a:rPr>
                          <m:t>𝑠</m:t>
                        </m:r>
                      </m:sub>
                    </m:sSub>
                    <m:r>
                      <a:rPr lang="en-US" altLang="ja-JP" sz="2400" i="1">
                        <a:latin typeface="Cambria Math" panose="02040503050406030204" pitchFamily="18" charset="0"/>
                      </a:rPr>
                      <m:t> </m:t>
                    </m:r>
                  </m:oMath>
                </a14:m>
                <a:r>
                  <a:rPr lang="ja-JP" altLang="en-US" sz="2400" dirty="0"/>
                  <a:t>（測定値の</a:t>
                </a:r>
                <a:r>
                  <a:rPr lang="en-US" altLang="ja-JP" sz="2400" dirty="0"/>
                  <a:t>1/3</a:t>
                </a:r>
                <a:r>
                  <a:rPr lang="ja-JP" altLang="en-US" sz="2400" dirty="0"/>
                  <a:t>をとる。）とすれば、</a:t>
                </a:r>
                <a:r>
                  <a:rPr lang="ja-JP" altLang="en-US" sz="2400" b="0" i="0" u="none" strike="noStrike" baseline="0" dirty="0">
                    <a:latin typeface="CIDFont+F2"/>
                  </a:rPr>
                  <a:t>一次および二次換算抵抗　　</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 </m:t>
                    </m:r>
                  </m:oMath>
                </a14:m>
                <a:r>
                  <a:rPr lang="en-US" altLang="ja-JP" sz="2400" dirty="0">
                    <a:latin typeface="CIDFont+F4"/>
                  </a:rPr>
                  <a:t>′</a:t>
                </a:r>
                <a14:m>
                  <m:oMath xmlns:m="http://schemas.openxmlformats.org/officeDocument/2006/math">
                    <m:r>
                      <a:rPr lang="en-US" altLang="ja-JP" sz="2400" b="0" i="1" dirty="0" smtClean="0">
                        <a:latin typeface="Cambria Math" panose="02040503050406030204" pitchFamily="18" charset="0"/>
                      </a:rPr>
                      <m:t>=</m:t>
                    </m:r>
                    <m:f>
                      <m:fPr>
                        <m:ctrlPr>
                          <a:rPr lang="en-US" altLang="ja-JP" sz="2400" b="0" i="1" dirty="0" smtClean="0">
                            <a:latin typeface="Cambria Math" panose="02040503050406030204" pitchFamily="18" charset="0"/>
                          </a:rPr>
                        </m:ctrlPr>
                      </m:fPr>
                      <m:num>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𝑃</m:t>
                            </m:r>
                          </m:e>
                          <m:sub>
                            <m:r>
                              <a:rPr lang="en-US" altLang="ja-JP" sz="2400" b="0" i="1" dirty="0" smtClean="0">
                                <a:latin typeface="Cambria Math" panose="02040503050406030204" pitchFamily="18" charset="0"/>
                              </a:rPr>
                              <m:t>𝑠</m:t>
                            </m:r>
                          </m:sub>
                        </m:sSub>
                      </m:num>
                      <m:den>
                        <m:sSup>
                          <m:sSupPr>
                            <m:ctrlPr>
                              <a:rPr lang="en-US" altLang="ja-JP" sz="2400" i="1" dirty="0">
                                <a:latin typeface="Cambria Math" panose="02040503050406030204" pitchFamily="18" charset="0"/>
                              </a:rPr>
                            </m:ctrlPr>
                          </m:sSupPr>
                          <m:e>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𝐼</m:t>
                                </m:r>
                              </m:e>
                              <m:sub>
                                <m:r>
                                  <a:rPr lang="en-US" altLang="ja-JP" sz="2400" i="1" dirty="0">
                                    <a:latin typeface="Cambria Math" panose="02040503050406030204" pitchFamily="18" charset="0"/>
                                  </a:rPr>
                                  <m:t>𝑠</m:t>
                                </m:r>
                              </m:sub>
                            </m:sSub>
                          </m:e>
                          <m:sup>
                            <m:r>
                              <a:rPr lang="en-US" altLang="ja-JP" sz="2400" i="1" dirty="0">
                                <a:latin typeface="Cambria Math" panose="02040503050406030204" pitchFamily="18" charset="0"/>
                              </a:rPr>
                              <m:t>2</m:t>
                            </m:r>
                          </m:sup>
                        </m:sSup>
                      </m:den>
                    </m:f>
                  </m:oMath>
                </a14:m>
                <a:r>
                  <a:rPr lang="en-US" altLang="ja-JP" sz="2400" dirty="0">
                    <a:latin typeface="CIDFont+F2"/>
                  </a:rPr>
                  <a:t>    (25)</a:t>
                </a:r>
              </a:p>
              <a:p>
                <a:r>
                  <a:rPr lang="ja-JP" altLang="en-US" sz="2400" b="0" i="0" u="none" strike="noStrike" baseline="0" dirty="0">
                    <a:latin typeface="CIDFont+F2"/>
                  </a:rPr>
                  <a:t>一次および二次換算リアクタンス                                      </a:t>
                </a:r>
                <a14:m>
                  <m:oMath xmlns:m="http://schemas.openxmlformats.org/officeDocument/2006/math">
                    <m:sSubSup>
                      <m:sSubSupPr>
                        <m:ctrlPr>
                          <a:rPr lang="en-US" altLang="ja-JP" sz="2400" b="0" i="1" u="none" strike="noStrike" baseline="0" smtClean="0">
                            <a:latin typeface="Cambria Math" panose="02040503050406030204" pitchFamily="18" charset="0"/>
                          </a:rPr>
                        </m:ctrlPr>
                      </m:sSubSupPr>
                      <m:e>
                        <m:r>
                          <a:rPr lang="en-US" altLang="ja-JP" sz="2400" b="0" i="1" u="none" strike="noStrike" baseline="0" smtClean="0">
                            <a:latin typeface="Cambria Math" panose="02040503050406030204" pitchFamily="18" charset="0"/>
                          </a:rPr>
                          <m:t>𝑥</m:t>
                        </m:r>
                      </m:e>
                      <m:sub>
                        <m:r>
                          <a:rPr lang="en-US" altLang="ja-JP" sz="2400" b="0" i="1" u="none" strike="noStrike" baseline="0" smtClean="0">
                            <a:latin typeface="Cambria Math" panose="02040503050406030204" pitchFamily="18" charset="0"/>
                          </a:rPr>
                          <m:t>1</m:t>
                        </m:r>
                      </m:sub>
                      <m:sup>
                        <m:r>
                          <a:rPr lang="en-US" altLang="ja-JP" sz="2400" b="0" i="1" u="none" strike="noStrike" baseline="0" smtClean="0">
                            <a:latin typeface="Cambria Math" panose="02040503050406030204" pitchFamily="18" charset="0"/>
                          </a:rPr>
                          <m:t>′</m:t>
                        </m:r>
                      </m:sup>
                    </m:sSubSup>
                    <m:r>
                      <a:rPr lang="en-US" altLang="ja-JP" sz="2400" b="0" i="1" u="none" strike="noStrike" baseline="0" smtClean="0">
                        <a:latin typeface="Cambria Math" panose="02040503050406030204" pitchFamily="18" charset="0"/>
                      </a:rPr>
                      <m:t>+</m:t>
                    </m:r>
                    <m:sSubSup>
                      <m:sSubSupPr>
                        <m:ctrlPr>
                          <a:rPr lang="en-US" altLang="ja-JP" sz="2400" b="0" i="1" u="none" strike="noStrike" baseline="0" smtClean="0">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up>
                        <m:r>
                          <a:rPr lang="en-US" altLang="ja-JP" sz="2400" b="0" i="1" smtClean="0">
                            <a:latin typeface="Cambria Math" panose="02040503050406030204" pitchFamily="18" charset="0"/>
                          </a:rPr>
                          <m:t>′</m:t>
                        </m:r>
                      </m:sup>
                    </m:sSubSup>
                    <m:r>
                      <a:rPr lang="en-US" altLang="ja-JP" sz="2400" b="0" i="1" smtClean="0">
                        <a:latin typeface="Cambria Math" panose="02040503050406030204" pitchFamily="18" charset="0"/>
                      </a:rPr>
                      <m:t>=</m:t>
                    </m:r>
                    <m:rad>
                      <m:radPr>
                        <m:degHide m:val="on"/>
                        <m:ctrlPr>
                          <a:rPr lang="en-US" altLang="ja-JP" sz="2400" b="0" i="1" smtClean="0">
                            <a:latin typeface="Cambria Math" panose="02040503050406030204" pitchFamily="18" charset="0"/>
                          </a:rPr>
                        </m:ctrlPr>
                      </m:radPr>
                      <m:deg/>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f>
                                  <m:fPr>
                                    <m:ctrlPr>
                                      <a:rPr lang="en-US" altLang="ja-JP" sz="2400" b="0" i="1" smtClean="0">
                                        <a:latin typeface="Cambria Math" panose="02040503050406030204" pitchFamily="18" charset="0"/>
                                      </a:rPr>
                                    </m:ctrlPr>
                                  </m:fPr>
                                  <m:num>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𝑠</m:t>
                                        </m:r>
                                      </m:sub>
                                    </m:sSub>
                                  </m:num>
                                  <m:den>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𝑠</m:t>
                                        </m:r>
                                      </m:sub>
                                    </m:sSub>
                                  </m:den>
                                </m:f>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i="1">
                                            <a:latin typeface="Cambria Math" panose="02040503050406030204" pitchFamily="18" charset="0"/>
                                          </a:rPr>
                                          <m:t>𝑠</m:t>
                                        </m:r>
                                      </m:sub>
                                    </m:sSub>
                                  </m:num>
                                  <m:den>
                                    <m:sSup>
                                      <m:sSupPr>
                                        <m:ctrlPr>
                                          <a:rPr lang="en-US" altLang="ja-JP" sz="2400" i="1" dirty="0">
                                            <a:latin typeface="Cambria Math" panose="02040503050406030204" pitchFamily="18" charset="0"/>
                                          </a:rPr>
                                        </m:ctrlPr>
                                      </m:sSupPr>
                                      <m:e>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𝐼</m:t>
                                            </m:r>
                                          </m:e>
                                          <m:sub>
                                            <m:r>
                                              <a:rPr lang="en-US" altLang="ja-JP" sz="2400" i="1" dirty="0">
                                                <a:latin typeface="Cambria Math" panose="02040503050406030204" pitchFamily="18" charset="0"/>
                                              </a:rPr>
                                              <m:t>𝑠</m:t>
                                            </m:r>
                                          </m:sub>
                                        </m:sSub>
                                      </m:e>
                                      <m:sup>
                                        <m:r>
                                          <a:rPr lang="en-US" altLang="ja-JP" sz="2400" i="1" dirty="0">
                                            <a:latin typeface="Cambria Math" panose="02040503050406030204" pitchFamily="18" charset="0"/>
                                          </a:rPr>
                                          <m:t>2</m:t>
                                        </m:r>
                                      </m:sup>
                                    </m:sSup>
                                  </m:den>
                                </m:f>
                              </m:e>
                            </m:d>
                          </m:e>
                          <m:sup>
                            <m:r>
                              <a:rPr lang="en-US" altLang="ja-JP" sz="2400" i="1">
                                <a:latin typeface="Cambria Math" panose="02040503050406030204" pitchFamily="18" charset="0"/>
                              </a:rPr>
                              <m:t>2</m:t>
                            </m:r>
                          </m:sup>
                        </m:sSup>
                      </m:e>
                    </m:rad>
                  </m:oMath>
                </a14:m>
                <a:r>
                  <a:rPr lang="en-US" altLang="ja-JP" sz="2400" b="0" i="0" u="none" strike="noStrike" baseline="0" dirty="0">
                    <a:latin typeface="CIDFont+F2"/>
                  </a:rPr>
                  <a:t>  (26)</a:t>
                </a:r>
              </a:p>
              <a:p>
                <a:r>
                  <a:rPr lang="ja-JP" altLang="en-US" sz="2400" b="0" i="0" u="none" strike="noStrike" baseline="0" dirty="0">
                    <a:latin typeface="CIDFont+F2"/>
                  </a:rPr>
                  <a:t>式</a:t>
                </a:r>
                <a:r>
                  <a:rPr lang="en-US" altLang="ja-JP" sz="2400" b="0" i="0" u="none" strike="noStrike" baseline="0" dirty="0">
                    <a:latin typeface="CIDFont+F2"/>
                  </a:rPr>
                  <a:t>(25)</a:t>
                </a:r>
                <a:r>
                  <a:rPr lang="ja-JP" altLang="en-US" sz="2400" b="0" i="0" u="none" strike="noStrike" baseline="0" dirty="0">
                    <a:latin typeface="CIDFont+F2"/>
                  </a:rPr>
                  <a:t>は交流実効抵抗を与えるが、式</a:t>
                </a:r>
                <a:r>
                  <a:rPr lang="en-US" altLang="ja-JP" sz="2400" b="0" i="0" u="none" strike="noStrike" baseline="0" dirty="0">
                    <a:latin typeface="CIDFont+F2"/>
                  </a:rPr>
                  <a:t>(21)</a:t>
                </a:r>
                <a:r>
                  <a:rPr lang="ja-JP" altLang="en-US" sz="2400" b="0" i="0" u="none" strike="noStrike" baseline="0" dirty="0">
                    <a:latin typeface="CIDFont+F2"/>
                  </a:rPr>
                  <a:t>で求めた直流抵抗</a:t>
                </a:r>
                <a14:m>
                  <m:oMath xmlns:m="http://schemas.openxmlformats.org/officeDocument/2006/math">
                    <m:sSub>
                      <m:sSubPr>
                        <m:ctrlPr>
                          <a:rPr lang="en-US" altLang="ja-JP" sz="2400" b="0" i="1" u="none" strike="noStrike" baseline="0" smtClean="0">
                            <a:latin typeface="Cambria Math" panose="02040503050406030204" pitchFamily="18" charset="0"/>
                          </a:rPr>
                        </m:ctrlPr>
                      </m:sSubPr>
                      <m:e>
                        <m:r>
                          <a:rPr lang="en-US" altLang="ja-JP" sz="2400" b="0" i="1" u="none" strike="noStrike" baseline="0" smtClean="0">
                            <a:latin typeface="Cambria Math" panose="02040503050406030204" pitchFamily="18" charset="0"/>
                          </a:rPr>
                          <m:t>𝑟</m:t>
                        </m:r>
                      </m:e>
                      <m:sub>
                        <m:r>
                          <a:rPr lang="en-US" altLang="ja-JP" sz="2400" b="0" i="1" u="none" strike="noStrike" baseline="0" smtClean="0">
                            <a:latin typeface="Cambria Math" panose="02040503050406030204" pitchFamily="18" charset="0"/>
                          </a:rPr>
                          <m:t>1</m:t>
                        </m:r>
                      </m:sub>
                    </m:sSub>
                    <m:r>
                      <a:rPr lang="ja-JP" altLang="en-US" sz="2400" i="1">
                        <a:latin typeface="Cambria Math" panose="02040503050406030204" pitchFamily="18" charset="0"/>
                      </a:rPr>
                      <m:t>を</m:t>
                    </m:r>
                  </m:oMath>
                </a14:m>
                <a:r>
                  <a:rPr lang="ja-JP" altLang="en-US" sz="2400" dirty="0"/>
                  <a:t>差し引くと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b="0" i="1" smtClean="0">
                            <a:latin typeface="Cambria Math" panose="02040503050406030204" pitchFamily="18" charset="0"/>
                          </a:rPr>
                          <m:t>2</m:t>
                        </m:r>
                      </m:sub>
                    </m:sSub>
                  </m:oMath>
                </a14:m>
                <a:r>
                  <a:rPr lang="ja-JP" altLang="en-US" sz="2400" dirty="0"/>
                  <a:t>’を求めることができる。</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2</m:t>
                        </m:r>
                      </m:sub>
                    </m:sSub>
                    <m:r>
                      <a:rPr lang="ja-JP" altLang="en-US" sz="2400" i="1">
                        <a:latin typeface="Cambria Math" panose="02040503050406030204" pitchFamily="18" charset="0"/>
                      </a:rPr>
                      <m:t>’</m:t>
                    </m:r>
                    <m:r>
                      <a:rPr lang="en-US" altLang="ja-JP" sz="2400" b="0" i="1" smtClean="0">
                        <a:latin typeface="Cambria Math" panose="02040503050406030204" pitchFamily="18" charset="0"/>
                      </a:rPr>
                      <m:t> </m:t>
                    </m:r>
                  </m:oMath>
                </a14:m>
                <a:r>
                  <a:rPr lang="ja-JP" altLang="en-US" sz="2400" dirty="0"/>
                  <a:t>は分離することは困難であるが、必要な場合には近似的に一次と二次に等分する。</a:t>
                </a:r>
              </a:p>
            </p:txBody>
          </p:sp>
        </mc:Choice>
        <mc:Fallback xmlns="">
          <p:sp>
            <p:nvSpPr>
              <p:cNvPr id="5" name="テキスト ボックス 4">
                <a:extLst>
                  <a:ext uri="{FF2B5EF4-FFF2-40B4-BE49-F238E27FC236}">
                    <a16:creationId xmlns:a16="http://schemas.microsoft.com/office/drawing/2014/main" id="{459936C0-1168-072D-4954-CBA52E417CDE}"/>
                  </a:ext>
                </a:extLst>
              </p:cNvPr>
              <p:cNvSpPr txBox="1">
                <a:spLocks noRot="1" noChangeAspect="1" noMove="1" noResize="1" noEditPoints="1" noAdjustHandles="1" noChangeArrowheads="1" noChangeShapeType="1" noTextEdit="1"/>
              </p:cNvSpPr>
              <p:nvPr/>
            </p:nvSpPr>
            <p:spPr>
              <a:xfrm>
                <a:off x="225437" y="175758"/>
                <a:ext cx="11741125" cy="3231077"/>
              </a:xfrm>
              <a:prstGeom prst="rect">
                <a:avLst/>
              </a:prstGeom>
              <a:blipFill>
                <a:blip r:embed="rId2"/>
                <a:stretch>
                  <a:fillRect l="-831" t="-1509" b="-3396"/>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7C61B9B6-3541-D557-6674-B1F4CC780F61}"/>
              </a:ext>
            </a:extLst>
          </p:cNvPr>
          <p:cNvPicPr>
            <a:picLocks noChangeAspect="1"/>
          </p:cNvPicPr>
          <p:nvPr/>
        </p:nvPicPr>
        <p:blipFill>
          <a:blip r:embed="rId3"/>
          <a:stretch>
            <a:fillRect/>
          </a:stretch>
        </p:blipFill>
        <p:spPr>
          <a:xfrm>
            <a:off x="1497562" y="3438639"/>
            <a:ext cx="8457143" cy="3200000"/>
          </a:xfrm>
          <a:prstGeom prst="rect">
            <a:avLst/>
          </a:prstGeom>
        </p:spPr>
      </p:pic>
    </p:spTree>
    <p:extLst>
      <p:ext uri="{BB962C8B-B14F-4D97-AF65-F5344CB8AC3E}">
        <p14:creationId xmlns:p14="http://schemas.microsoft.com/office/powerpoint/2010/main" val="528667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D77F0E2-792E-0D29-1904-A6D83F8A15C5}"/>
              </a:ext>
            </a:extLst>
          </p:cNvPr>
          <p:cNvSpPr txBox="1"/>
          <p:nvPr/>
        </p:nvSpPr>
        <p:spPr>
          <a:xfrm>
            <a:off x="180492" y="187983"/>
            <a:ext cx="6097904" cy="523220"/>
          </a:xfrm>
          <a:prstGeom prst="rect">
            <a:avLst/>
          </a:prstGeom>
          <a:noFill/>
        </p:spPr>
        <p:txBody>
          <a:bodyPr wrap="square">
            <a:spAutoFit/>
          </a:bodyPr>
          <a:lstStyle/>
          <a:p>
            <a:r>
              <a:rPr kumimoji="1" lang="ja-JP" altLang="en-US" sz="2800" dirty="0"/>
              <a:t>検討事項</a:t>
            </a:r>
            <a:r>
              <a:rPr lang="en-US" altLang="ja-JP" sz="2800" dirty="0"/>
              <a:t>(</a:t>
            </a:r>
            <a:r>
              <a:rPr lang="ja-JP" altLang="en-US" sz="2800" dirty="0"/>
              <a:t>２</a:t>
            </a:r>
            <a:r>
              <a:rPr lang="en-US" altLang="ja-JP" sz="2800" dirty="0"/>
              <a:t>)  </a:t>
            </a:r>
            <a:r>
              <a:rPr lang="ja-JP" altLang="en-US" sz="2800" dirty="0"/>
              <a:t>式</a:t>
            </a:r>
            <a:r>
              <a:rPr lang="en-US" altLang="ja-JP" sz="2800" dirty="0"/>
              <a:t>(21)~(26)</a:t>
            </a:r>
            <a:endParaRPr kumimoji="1" lang="ja-JP" altLang="en-US" sz="2800" dirty="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656928C-8B6F-FBF3-0D7E-AA53CB40410B}"/>
                  </a:ext>
                </a:extLst>
              </p:cNvPr>
              <p:cNvSpPr txBox="1"/>
              <p:nvPr/>
            </p:nvSpPr>
            <p:spPr>
              <a:xfrm>
                <a:off x="180492" y="677563"/>
                <a:ext cx="12128602" cy="3278333"/>
              </a:xfrm>
              <a:prstGeom prst="rect">
                <a:avLst/>
              </a:prstGeom>
              <a:noFill/>
            </p:spPr>
            <p:txBody>
              <a:bodyPr wrap="squar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𝑟</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1</m:t>
                            </m:r>
                          </m:sub>
                        </m:sSub>
                      </m:num>
                      <m:den>
                        <m:r>
                          <a:rPr lang="en-US" altLang="ja-JP" sz="2400" b="0" i="1" smtClean="0">
                            <a:latin typeface="Cambria Math" panose="02040503050406030204" pitchFamily="18" charset="0"/>
                          </a:rPr>
                          <m:t>2</m:t>
                        </m:r>
                      </m:den>
                    </m:f>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234.5+</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234.5+</m:t>
                        </m:r>
                        <m:r>
                          <a:rPr lang="en-US" altLang="ja-JP" sz="2400" b="0" i="1" smtClean="0">
                            <a:latin typeface="Cambria Math" panose="02040503050406030204" pitchFamily="18" charset="0"/>
                          </a:rPr>
                          <m:t>𝑡</m:t>
                        </m:r>
                      </m:den>
                    </m:f>
                  </m:oMath>
                </a14:m>
                <a:r>
                  <a:rPr lang="en-US" altLang="ja-JP" sz="2400" dirty="0"/>
                  <a:t>    (21)</a:t>
                </a:r>
                <a:r>
                  <a:rPr lang="ja-JP" altLang="en-US" sz="2400" dirty="0"/>
                  <a:t>→</a:t>
                </a:r>
                <a:r>
                  <a:rPr lang="ja-JP" altLang="en-US" sz="2400" b="0" i="0" u="none" strike="noStrike" baseline="0" dirty="0">
                    <a:latin typeface="CIDFont+F2"/>
                  </a:rPr>
                  <a:t>測定温度</a:t>
                </a:r>
                <a:r>
                  <a:rPr lang="en-US" altLang="ja-JP" sz="2400" b="0" i="0" u="none" strike="noStrike" baseline="0" dirty="0">
                    <a:latin typeface="CIDFont+F2"/>
                  </a:rPr>
                  <a:t>t=25℃</a:t>
                </a:r>
                <a:r>
                  <a:rPr lang="ja-JP" altLang="en-US" sz="2400" b="0" i="0" u="none" strike="noStrike" baseline="0" dirty="0">
                    <a:latin typeface="CIDFont+F2"/>
                  </a:rPr>
                  <a:t>とし、</a:t>
                </a:r>
                <a:r>
                  <a:rPr lang="en-US" altLang="ja-JP" sz="2400" b="0" i="0" u="none" strike="noStrike" baseline="0" dirty="0">
                    <a:latin typeface="CIDFont+F2"/>
                  </a:rPr>
                  <a:t>T=75 </a:t>
                </a:r>
                <a:r>
                  <a:rPr lang="ja-JP" altLang="en-US" sz="2400" b="0" i="0" u="none" strike="noStrike" baseline="0" dirty="0">
                    <a:latin typeface="CIDFont+F2"/>
                  </a:rPr>
                  <a:t>とすると、実験</a:t>
                </a:r>
                <a:r>
                  <a:rPr lang="en-US" altLang="ja-JP" sz="2400" b="0" i="0" u="none" strike="noStrike" baseline="0" dirty="0">
                    <a:latin typeface="CIDFont+F2"/>
                  </a:rPr>
                  <a:t>2.4</a:t>
                </a:r>
                <a:r>
                  <a:rPr lang="ja-JP" altLang="en-US" sz="2400" dirty="0">
                    <a:latin typeface="CIDFont+F2"/>
                  </a:rPr>
                  <a:t>の測定値より、</a:t>
                </a:r>
                <a:r>
                  <a:rPr lang="en-US" altLang="ja-JP" sz="2400" dirty="0"/>
                  <a:t> </a:t>
                </a:r>
              </a:p>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𝑟</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oMath>
                </a14:m>
                <a:r>
                  <a:rPr lang="en-US" altLang="ja-JP" sz="2400" dirty="0"/>
                  <a:t> </a:t>
                </a:r>
                <a14:m>
                  <m:oMath xmlns:m="http://schemas.openxmlformats.org/officeDocument/2006/math">
                    <m:f>
                      <m:fPr>
                        <m:ctrlPr>
                          <a:rPr lang="en-US" altLang="ja-JP" sz="2400" i="1">
                            <a:latin typeface="Cambria Math" panose="02040503050406030204" pitchFamily="18" charset="0"/>
                          </a:rPr>
                        </m:ctrlPr>
                      </m:fPr>
                      <m:num>
                        <m:r>
                          <m:rPr>
                            <m:nor/>
                          </m:rPr>
                          <a:rPr lang="en-US" altLang="ja-JP" sz="2400" b="0" i="0" smtClean="0">
                            <a:latin typeface="Cambria Math" panose="02040503050406030204" pitchFamily="18" charset="0"/>
                          </a:rPr>
                          <m:t>1.167</m:t>
                        </m:r>
                      </m:num>
                      <m:den>
                        <m:r>
                          <a:rPr lang="en-US" altLang="ja-JP" sz="2400" i="1">
                            <a:latin typeface="Cambria Math" panose="02040503050406030204" pitchFamily="18" charset="0"/>
                          </a:rPr>
                          <m:t>2</m:t>
                        </m:r>
                      </m:den>
                    </m:f>
                    <m:f>
                      <m:fPr>
                        <m:ctrlPr>
                          <a:rPr lang="en-US" altLang="ja-JP" sz="2400" i="1">
                            <a:latin typeface="Cambria Math" panose="02040503050406030204" pitchFamily="18" charset="0"/>
                          </a:rPr>
                        </m:ctrlPr>
                      </m:fPr>
                      <m:num>
                        <m:r>
                          <a:rPr lang="en-US" altLang="ja-JP" sz="2400" i="1">
                            <a:latin typeface="Cambria Math" panose="02040503050406030204" pitchFamily="18" charset="0"/>
                          </a:rPr>
                          <m:t>234.5+</m:t>
                        </m:r>
                        <m:r>
                          <a:rPr lang="en-US" altLang="ja-JP" sz="2400" b="0" i="1" smtClean="0">
                            <a:latin typeface="Cambria Math" panose="02040503050406030204" pitchFamily="18" charset="0"/>
                          </a:rPr>
                          <m:t>75</m:t>
                        </m:r>
                      </m:num>
                      <m:den>
                        <m:r>
                          <a:rPr lang="en-US" altLang="ja-JP" sz="2400" i="1">
                            <a:latin typeface="Cambria Math" panose="02040503050406030204" pitchFamily="18" charset="0"/>
                          </a:rPr>
                          <m:t>234.5+</m:t>
                        </m:r>
                        <m:r>
                          <a:rPr lang="en-US" altLang="ja-JP" sz="2400" b="0" i="1" smtClean="0">
                            <a:latin typeface="Cambria Math" panose="02040503050406030204" pitchFamily="18" charset="0"/>
                          </a:rPr>
                          <m:t>25</m:t>
                        </m:r>
                      </m:den>
                    </m:f>
                    <m:r>
                      <a:rPr lang="en-US" altLang="ja-JP" sz="2400" b="0" i="1" smtClean="0">
                        <a:latin typeface="Cambria Math" panose="02040503050406030204" pitchFamily="18" charset="0"/>
                      </a:rPr>
                      <m:t>=</m:t>
                    </m:r>
                    <m:r>
                      <m:rPr>
                        <m:nor/>
                      </m:rPr>
                      <a:rPr lang="en-US" altLang="ja-JP" smtClean="0"/>
                      <m:t>0.695729</m:t>
                    </m:r>
                  </m:oMath>
                </a14:m>
                <a:endParaRPr lang="en-US" altLang="ja-JP" sz="2400" dirty="0"/>
              </a:p>
              <a:p>
                <a:r>
                  <a:rPr lang="ja-JP" altLang="en-US" sz="2400" b="0" i="0" u="none" strike="noStrike" baseline="0" dirty="0">
                    <a:latin typeface="CIDFont+F2"/>
                  </a:rPr>
                  <a:t>励磁アドミタンス　</a:t>
                </a:r>
                <a14:m>
                  <m:oMath xmlns:m="http://schemas.openxmlformats.org/officeDocument/2006/math">
                    <m:sSub>
                      <m:sSubPr>
                        <m:ctrlPr>
                          <a:rPr lang="en-US" altLang="ja-JP" sz="2400" b="0" i="1" u="none" strike="noStrike" baseline="0" smtClean="0">
                            <a:latin typeface="Cambria Math" panose="02040503050406030204" pitchFamily="18" charset="0"/>
                          </a:rPr>
                        </m:ctrlPr>
                      </m:sSubPr>
                      <m:e>
                        <m:r>
                          <a:rPr lang="en-US" altLang="ja-JP" sz="2400" b="0" i="1" u="none" strike="noStrike" baseline="0" smtClean="0">
                            <a:latin typeface="Cambria Math" panose="02040503050406030204" pitchFamily="18" charset="0"/>
                          </a:rPr>
                          <m:t>𝑌</m:t>
                        </m:r>
                      </m:e>
                      <m:sub>
                        <m:r>
                          <a:rPr lang="en-US" altLang="ja-JP" sz="2400" b="0" i="1" u="none" strike="noStrike" baseline="0" smtClean="0">
                            <a:latin typeface="Cambria Math" panose="02040503050406030204" pitchFamily="18" charset="0"/>
                          </a:rPr>
                          <m:t>0</m:t>
                        </m:r>
                      </m:sub>
                    </m:sSub>
                    <m:r>
                      <a:rPr lang="en-US" altLang="ja-JP" sz="2400" b="0" i="1" u="none" strike="noStrike" baseline="0"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0</m:t>
                        </m:r>
                      </m:sub>
                    </m:sSub>
                  </m:oMath>
                </a14:m>
                <a:r>
                  <a:rPr lang="ja-JP" altLang="en-US" sz="2400" b="0" i="0" u="none" strike="noStrike" baseline="0" dirty="0">
                    <a:latin typeface="CIDFont+F2"/>
                  </a:rPr>
                  <a:t>　   </a:t>
                </a:r>
                <a:r>
                  <a:rPr lang="en-US" altLang="ja-JP" sz="2400" b="0" i="0" u="none" strike="noStrike" baseline="0" dirty="0">
                    <a:latin typeface="CIDFont+F2"/>
                  </a:rPr>
                  <a:t>(22)</a:t>
                </a:r>
                <a:r>
                  <a:rPr lang="ja-JP" altLang="en-US" sz="2400" dirty="0">
                    <a:latin typeface="CIDFont+F2"/>
                  </a:rPr>
                  <a:t>→実験</a:t>
                </a:r>
                <a:r>
                  <a:rPr lang="en-US" altLang="ja-JP" sz="2400" dirty="0">
                    <a:latin typeface="CIDFont+F2"/>
                  </a:rPr>
                  <a:t>2.2</a:t>
                </a:r>
                <a:r>
                  <a:rPr lang="ja-JP" altLang="en-US" sz="2400" dirty="0">
                    <a:latin typeface="CIDFont+F2"/>
                  </a:rPr>
                  <a:t>の結果より、</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nor/>
                          </m:rPr>
                          <a:rPr lang="en-US" altLang="ja-JP"/>
                          <m:t>2.60</m:t>
                        </m:r>
                      </m:num>
                      <m:den>
                        <m:r>
                          <m:rPr>
                            <m:nor/>
                          </m:rPr>
                          <a:rPr lang="en-US" altLang="ja-JP"/>
                          <m:t>200.00</m:t>
                        </m:r>
                      </m:den>
                    </m:f>
                    <m:r>
                      <a:rPr lang="en-US" altLang="ja-JP" sz="2400" b="0" i="1" smtClean="0">
                        <a:latin typeface="Cambria Math" panose="02040503050406030204" pitchFamily="18" charset="0"/>
                      </a:rPr>
                      <m:t>=</m:t>
                    </m:r>
                    <m:r>
                      <m:rPr>
                        <m:nor/>
                      </m:rPr>
                      <a:rPr lang="en-US" altLang="ja-JP" smtClean="0"/>
                      <m:t>0.013</m:t>
                    </m:r>
                  </m:oMath>
                </a14:m>
                <a:endParaRPr lang="en-US" altLang="ja-JP" sz="2400" b="0" i="0" u="none" strike="noStrike" baseline="0" dirty="0">
                  <a:latin typeface="CIDFont+F2"/>
                </a:endParaRPr>
              </a:p>
              <a:p>
                <a:r>
                  <a:rPr lang="ja-JP" altLang="en-US" sz="2400" dirty="0">
                    <a:latin typeface="CIDFont+F2"/>
                  </a:rPr>
                  <a:t>励磁コンダクタンス　</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𝑚</m:t>
                        </m:r>
                      </m:sub>
                    </m:sSub>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0</m:t>
                            </m:r>
                          </m:sub>
                        </m:sSub>
                      </m:e>
                      <m:sup>
                        <m:r>
                          <a:rPr lang="en-US" altLang="ja-JP" sz="2400" b="0" i="1" smtClean="0">
                            <a:latin typeface="Cambria Math" panose="02040503050406030204" pitchFamily="18" charset="0"/>
                          </a:rPr>
                          <m:t>2</m:t>
                        </m:r>
                      </m:sup>
                    </m:sSup>
                  </m:oMath>
                </a14:m>
                <a:r>
                  <a:rPr lang="en-US" altLang="ja-JP" sz="2400" dirty="0">
                    <a:latin typeface="CIDFont+F2"/>
                  </a:rPr>
                  <a:t>    (23)</a:t>
                </a:r>
              </a:p>
              <a:p>
                <a:r>
                  <a:rPr lang="ja-JP" altLang="en-US" sz="2400" dirty="0">
                    <a:latin typeface="CIDFont+F2"/>
                  </a:rPr>
                  <a:t>→実験</a:t>
                </a:r>
                <a:r>
                  <a:rPr lang="en-US" altLang="ja-JP" sz="2400" dirty="0">
                    <a:latin typeface="CIDFont+F2"/>
                  </a:rPr>
                  <a:t>2.2</a:t>
                </a:r>
                <a:r>
                  <a:rPr lang="ja-JP" altLang="en-US" sz="2400" dirty="0">
                    <a:latin typeface="CIDFont+F2"/>
                  </a:rPr>
                  <a:t>の結果より、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=(156−116.82)/</m:t>
                    </m:r>
                    <m:sSup>
                      <m:sSupPr>
                        <m:ctrlPr>
                          <a:rPr lang="en-US" altLang="ja-JP" sz="2400" b="0" i="1" smtClean="0">
                            <a:latin typeface="Cambria Math" panose="02040503050406030204" pitchFamily="18" charset="0"/>
                          </a:rPr>
                        </m:ctrlPr>
                      </m:sSupPr>
                      <m:e>
                        <m:r>
                          <m:rPr>
                            <m:nor/>
                          </m:rPr>
                          <a:rPr lang="en-US" altLang="ja-JP" sz="2400"/>
                          <m:t>200</m:t>
                        </m:r>
                      </m:e>
                      <m:sup>
                        <m:r>
                          <a:rPr lang="en-US" altLang="ja-JP" sz="2400" b="0" i="1" smtClean="0">
                            <a:latin typeface="Cambria Math" panose="02040503050406030204" pitchFamily="18" charset="0"/>
                          </a:rPr>
                          <m:t>2</m:t>
                        </m:r>
                      </m:sup>
                    </m:sSup>
                  </m:oMath>
                </a14:m>
                <a:r>
                  <a:rPr lang="en-US" altLang="ja-JP" sz="2400" dirty="0">
                    <a:latin typeface="CIDFont+F2"/>
                  </a:rPr>
                  <a:t>=</a:t>
                </a:r>
                <a14:m>
                  <m:oMath xmlns:m="http://schemas.openxmlformats.org/officeDocument/2006/math">
                    <m:r>
                      <a:rPr lang="en-US" altLang="ja-JP" sz="2400" b="0" i="0" dirty="0" smtClean="0">
                        <a:latin typeface="Cambria Math" panose="02040503050406030204" pitchFamily="18" charset="0"/>
                      </a:rPr>
                      <m:t>9.8</m:t>
                    </m:r>
                    <m:r>
                      <a:rPr lang="en-US" altLang="ja-JP" sz="2400" b="0" i="1" dirty="0" smtClean="0">
                        <a:latin typeface="Cambria Math" panose="02040503050406030204" pitchFamily="18" charset="0"/>
                        <a:ea typeface="Cambria Math" panose="02040503050406030204" pitchFamily="18" charset="0"/>
                      </a:rPr>
                      <m:t>×</m:t>
                    </m:r>
                    <m:sSup>
                      <m:sSupPr>
                        <m:ctrlPr>
                          <a:rPr lang="en-US" altLang="ja-JP" sz="2400" i="1" dirty="0" smtClean="0">
                            <a:latin typeface="Cambria Math" panose="02040503050406030204" pitchFamily="18" charset="0"/>
                          </a:rPr>
                        </m:ctrlPr>
                      </m:sSupPr>
                      <m:e>
                        <m:r>
                          <a:rPr lang="en-US" altLang="ja-JP" sz="2400" b="0" i="1" dirty="0" smtClean="0">
                            <a:latin typeface="Cambria Math" panose="02040503050406030204" pitchFamily="18" charset="0"/>
                          </a:rPr>
                          <m:t>10</m:t>
                        </m:r>
                      </m:e>
                      <m:sup>
                        <m:r>
                          <a:rPr lang="en-US" altLang="ja-JP" sz="2400" b="0" i="1" dirty="0" smtClean="0">
                            <a:latin typeface="Cambria Math" panose="02040503050406030204" pitchFamily="18" charset="0"/>
                          </a:rPr>
                          <m:t>−4</m:t>
                        </m:r>
                      </m:sup>
                    </m:sSup>
                  </m:oMath>
                </a14:m>
                <a:r>
                  <a:rPr lang="ja-JP" altLang="en-US" sz="2400" dirty="0"/>
                  <a:t> </a:t>
                </a:r>
                <a:endParaRPr lang="en-US" altLang="ja-JP" sz="2400" dirty="0">
                  <a:latin typeface="CIDFont+F2"/>
                </a:endParaRPr>
              </a:p>
              <a:p>
                <a:r>
                  <a:rPr lang="ja-JP" altLang="en-US" sz="2400" dirty="0">
                    <a:latin typeface="CIDFont+F2"/>
                  </a:rPr>
                  <a:t>励磁サセプタンス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rad>
                      <m:radPr>
                        <m:degHide m:val="on"/>
                        <m:ctrlPr>
                          <a:rPr lang="en-US" altLang="ja-JP" sz="2400" b="0" i="1" smtClean="0">
                            <a:latin typeface="Cambria Math" panose="02040503050406030204" pitchFamily="18" charset="0"/>
                          </a:rPr>
                        </m:ctrlPr>
                      </m:radPr>
                      <m:deg/>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𝑌</m:t>
                                </m:r>
                              </m:e>
                              <m:sub>
                                <m:r>
                                  <a:rPr lang="en-US" altLang="ja-JP" sz="2400" i="1">
                                    <a:latin typeface="Cambria Math" panose="02040503050406030204" pitchFamily="18" charset="0"/>
                                  </a:rPr>
                                  <m:t>0</m:t>
                                </m:r>
                              </m:sub>
                            </m:sSub>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i="1">
                                    <a:latin typeface="Cambria Math" panose="02040503050406030204" pitchFamily="18" charset="0"/>
                                  </a:rPr>
                                  <m:t>0</m:t>
                                </m:r>
                              </m:sub>
                            </m:sSub>
                          </m:e>
                          <m:sup>
                            <m:r>
                              <a:rPr lang="en-US" altLang="ja-JP" sz="2400" i="1">
                                <a:latin typeface="Cambria Math" panose="02040503050406030204" pitchFamily="18" charset="0"/>
                              </a:rPr>
                              <m:t>2</m:t>
                            </m:r>
                          </m:sup>
                        </m:sSup>
                      </m:e>
                    </m:rad>
                  </m:oMath>
                </a14:m>
                <a:r>
                  <a:rPr lang="ja-JP" altLang="en-US" sz="2400" dirty="0">
                    <a:latin typeface="CIDFont+F2"/>
                  </a:rPr>
                  <a:t>　         </a:t>
                </a:r>
                <a:r>
                  <a:rPr lang="en-US" altLang="ja-JP" sz="2400" dirty="0">
                    <a:latin typeface="CIDFont+F2"/>
                  </a:rPr>
                  <a:t>(24)</a:t>
                </a:r>
                <a:r>
                  <a:rPr lang="ja-JP" altLang="en-US" sz="2400" dirty="0">
                    <a:latin typeface="CIDFont+F2"/>
                  </a:rPr>
                  <a:t>→</a:t>
                </a:r>
                <a:r>
                  <a:rPr lang="en-US" altLang="ja-JP" sz="2400" dirty="0"/>
                  <a:t> </a:t>
                </a:r>
                <a14:m>
                  <m:oMath xmlns:m="http://schemas.openxmlformats.org/officeDocument/2006/math">
                    <m:r>
                      <a:rPr lang="en-US" altLang="ja-JP" sz="2400" i="1">
                        <a:latin typeface="Cambria Math" panose="02040503050406030204" pitchFamily="18" charset="0"/>
                      </a:rPr>
                      <m:t>=</m:t>
                    </m:r>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m:rPr>
                                <m:nor/>
                              </m:rPr>
                              <a:rPr lang="en-US" altLang="ja-JP" sz="2400"/>
                              <m:t>0.013</m:t>
                            </m:r>
                            <m:r>
                              <m:rPr>
                                <m:nor/>
                              </m:rPr>
                              <a:rPr lang="en-US" altLang="ja-JP" sz="3200" dirty="0">
                                <a:latin typeface="CIDFont+F2"/>
                              </a:rPr>
                              <m:t> </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b="0" i="0" smtClean="0">
                                <a:latin typeface="Cambria Math" panose="02040503050406030204" pitchFamily="18" charset="0"/>
                              </a:rPr>
                              <m:t>(</m:t>
                            </m:r>
                            <m:r>
                              <a:rPr lang="en-US" altLang="ja-JP" sz="2400" dirty="0">
                                <a:latin typeface="Cambria Math" panose="02040503050406030204" pitchFamily="18" charset="0"/>
                              </a:rPr>
                              <m:t>9.8</m:t>
                            </m:r>
                            <m:r>
                              <a:rPr lang="en-US" altLang="ja-JP" sz="2400" i="1" dirty="0">
                                <a:latin typeface="Cambria Math" panose="02040503050406030204" pitchFamily="18" charset="0"/>
                                <a:ea typeface="Cambria Math" panose="02040503050406030204" pitchFamily="18" charset="0"/>
                              </a:rPr>
                              <m:t>×</m:t>
                            </m:r>
                            <m:sSup>
                              <m:sSupPr>
                                <m:ctrlPr>
                                  <a:rPr lang="en-US" altLang="ja-JP" sz="2400" i="1" dirty="0">
                                    <a:latin typeface="Cambria Math" panose="02040503050406030204" pitchFamily="18" charset="0"/>
                                  </a:rPr>
                                </m:ctrlPr>
                              </m:sSupPr>
                              <m:e>
                                <m:r>
                                  <a:rPr lang="en-US" altLang="ja-JP" sz="2400" i="1" dirty="0">
                                    <a:latin typeface="Cambria Math" panose="02040503050406030204" pitchFamily="18" charset="0"/>
                                  </a:rPr>
                                  <m:t>10</m:t>
                                </m:r>
                              </m:e>
                              <m:sup>
                                <m:r>
                                  <a:rPr lang="en-US" altLang="ja-JP" sz="2400" i="1" dirty="0">
                                    <a:latin typeface="Cambria Math" panose="02040503050406030204" pitchFamily="18" charset="0"/>
                                  </a:rPr>
                                  <m:t>−4</m:t>
                                </m:r>
                              </m:sup>
                            </m:sSup>
                            <m:r>
                              <a:rPr lang="en-US" altLang="ja-JP" sz="2400" b="0" i="1" dirty="0" smtClean="0">
                                <a:latin typeface="Cambria Math" panose="02040503050406030204" pitchFamily="18" charset="0"/>
                              </a:rPr>
                              <m:t>)</m:t>
                            </m:r>
                          </m:e>
                          <m:sup>
                            <m:r>
                              <a:rPr lang="en-US" altLang="ja-JP" sz="2400" i="1">
                                <a:latin typeface="Cambria Math" panose="02040503050406030204" pitchFamily="18" charset="0"/>
                              </a:rPr>
                              <m:t>2</m:t>
                            </m:r>
                          </m:sup>
                        </m:sSup>
                      </m:e>
                    </m:rad>
                  </m:oMath>
                </a14:m>
                <a:r>
                  <a:rPr lang="en-US" altLang="ja-JP" sz="2400" dirty="0"/>
                  <a:t>=</a:t>
                </a:r>
                <a:r>
                  <a:rPr lang="ja-JP" altLang="en-US" dirty="0"/>
                  <a:t> </a:t>
                </a:r>
                <a:r>
                  <a:rPr lang="en-US" altLang="ja-JP" dirty="0"/>
                  <a:t>0.01296</a:t>
                </a:r>
                <a:endParaRPr lang="ja-JP" altLang="en-US" sz="2400" dirty="0"/>
              </a:p>
            </p:txBody>
          </p:sp>
        </mc:Choice>
        <mc:Fallback xmlns="">
          <p:sp>
            <p:nvSpPr>
              <p:cNvPr id="9" name="テキスト ボックス 8">
                <a:extLst>
                  <a:ext uri="{FF2B5EF4-FFF2-40B4-BE49-F238E27FC236}">
                    <a16:creationId xmlns:a16="http://schemas.microsoft.com/office/drawing/2014/main" id="{D656928C-8B6F-FBF3-0D7E-AA53CB40410B}"/>
                  </a:ext>
                </a:extLst>
              </p:cNvPr>
              <p:cNvSpPr txBox="1">
                <a:spLocks noRot="1" noChangeAspect="1" noMove="1" noResize="1" noEditPoints="1" noAdjustHandles="1" noChangeArrowheads="1" noChangeShapeType="1" noTextEdit="1"/>
              </p:cNvSpPr>
              <p:nvPr/>
            </p:nvSpPr>
            <p:spPr>
              <a:xfrm>
                <a:off x="180492" y="677563"/>
                <a:ext cx="12128602" cy="3278333"/>
              </a:xfrm>
              <a:prstGeom prst="rect">
                <a:avLst/>
              </a:prstGeom>
              <a:blipFill>
                <a:blip r:embed="rId2"/>
                <a:stretch>
                  <a:fillRect l="-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849357F-6222-A15D-AE39-EB90B9DC7113}"/>
                  </a:ext>
                </a:extLst>
              </p:cNvPr>
              <p:cNvSpPr txBox="1"/>
              <p:nvPr/>
            </p:nvSpPr>
            <p:spPr>
              <a:xfrm>
                <a:off x="214095" y="3922256"/>
                <a:ext cx="12128601" cy="3415550"/>
              </a:xfrm>
              <a:prstGeom prst="rect">
                <a:avLst/>
              </a:prstGeom>
              <a:noFill/>
            </p:spPr>
            <p:txBody>
              <a:bodyPr wrap="square">
                <a:spAutoFit/>
              </a:bodyPr>
              <a:lstStyle/>
              <a:p>
                <a:r>
                  <a:rPr lang="ja-JP" altLang="en-US" sz="2000" b="0" i="0" u="none" strike="noStrike" baseline="0" dirty="0">
                    <a:latin typeface="CIDFont+F2"/>
                  </a:rPr>
                  <a:t>一次および二次換算抵抗　　</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 </m:t>
                    </m:r>
                  </m:oMath>
                </a14:m>
                <a:r>
                  <a:rPr lang="en-US" altLang="ja-JP" sz="2000" dirty="0">
                    <a:latin typeface="CIDFont+F4"/>
                  </a:rPr>
                  <a:t>′</a:t>
                </a:r>
                <a14:m>
                  <m:oMath xmlns:m="http://schemas.openxmlformats.org/officeDocument/2006/math">
                    <m:r>
                      <a:rPr lang="en-US" altLang="ja-JP" sz="2000" b="0" i="1" dirty="0" smtClean="0">
                        <a:latin typeface="Cambria Math" panose="02040503050406030204" pitchFamily="18" charset="0"/>
                      </a:rPr>
                      <m:t>=</m:t>
                    </m:r>
                    <m:f>
                      <m:fPr>
                        <m:ctrlPr>
                          <a:rPr lang="en-US" altLang="ja-JP" sz="2000" b="0" i="1" dirty="0" smtClean="0">
                            <a:latin typeface="Cambria Math" panose="02040503050406030204" pitchFamily="18" charset="0"/>
                          </a:rPr>
                        </m:ctrlPr>
                      </m:fPr>
                      <m:num>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𝑃</m:t>
                            </m:r>
                          </m:e>
                          <m:sub>
                            <m:r>
                              <a:rPr lang="en-US" altLang="ja-JP" sz="2000" b="0" i="1" dirty="0" smtClean="0">
                                <a:latin typeface="Cambria Math" panose="02040503050406030204" pitchFamily="18" charset="0"/>
                              </a:rPr>
                              <m:t>𝑠</m:t>
                            </m:r>
                          </m:sub>
                        </m:sSub>
                      </m:num>
                      <m:den>
                        <m:sSup>
                          <m:sSupPr>
                            <m:ctrlPr>
                              <a:rPr lang="en-US" altLang="ja-JP" sz="2000" i="1" dirty="0">
                                <a:latin typeface="Cambria Math" panose="02040503050406030204" pitchFamily="18" charset="0"/>
                              </a:rPr>
                            </m:ctrlPr>
                          </m:sSupPr>
                          <m:e>
                            <m:sSub>
                              <m:sSubPr>
                                <m:ctrlPr>
                                  <a:rPr lang="en-US" altLang="ja-JP" sz="2000" i="1" dirty="0">
                                    <a:latin typeface="Cambria Math" panose="02040503050406030204" pitchFamily="18" charset="0"/>
                                  </a:rPr>
                                </m:ctrlPr>
                              </m:sSubPr>
                              <m:e>
                                <m:r>
                                  <a:rPr lang="en-US" altLang="ja-JP" sz="2000" i="1" dirty="0">
                                    <a:latin typeface="Cambria Math" panose="02040503050406030204" pitchFamily="18" charset="0"/>
                                  </a:rPr>
                                  <m:t>𝐼</m:t>
                                </m:r>
                              </m:e>
                              <m:sub>
                                <m:r>
                                  <a:rPr lang="en-US" altLang="ja-JP" sz="2000" i="1" dirty="0">
                                    <a:latin typeface="Cambria Math" panose="02040503050406030204" pitchFamily="18" charset="0"/>
                                  </a:rPr>
                                  <m:t>𝑠</m:t>
                                </m:r>
                              </m:sub>
                            </m:sSub>
                          </m:e>
                          <m:sup>
                            <m:r>
                              <a:rPr lang="en-US" altLang="ja-JP" sz="2000" i="1" dirty="0">
                                <a:latin typeface="Cambria Math" panose="02040503050406030204" pitchFamily="18" charset="0"/>
                              </a:rPr>
                              <m:t>2</m:t>
                            </m:r>
                          </m:sup>
                        </m:sSup>
                      </m:den>
                    </m:f>
                  </m:oMath>
                </a14:m>
                <a:r>
                  <a:rPr lang="en-US" altLang="ja-JP" sz="2000" dirty="0">
                    <a:latin typeface="CIDFont+F2"/>
                  </a:rPr>
                  <a:t>    (25)</a:t>
                </a:r>
                <a:r>
                  <a:rPr lang="ja-JP" altLang="en-US" sz="2000" dirty="0">
                    <a:latin typeface="CIDFont+F2"/>
                  </a:rPr>
                  <a:t>→実験</a:t>
                </a:r>
                <a:r>
                  <a:rPr lang="en-US" altLang="ja-JP" sz="2000" dirty="0">
                    <a:latin typeface="CIDFont+F2"/>
                  </a:rPr>
                  <a:t>2.3</a:t>
                </a:r>
                <a:r>
                  <a:rPr lang="ja-JP" altLang="en-US" sz="2000" dirty="0">
                    <a:latin typeface="CIDFont+F2"/>
                  </a:rPr>
                  <a:t>の結果より、</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 </m:t>
                    </m:r>
                  </m:oMath>
                </a14:m>
                <a:r>
                  <a:rPr lang="en-US" altLang="ja-JP" sz="2000" dirty="0">
                    <a:latin typeface="CIDFont+F4"/>
                  </a:rPr>
                  <a:t>′</a:t>
                </a:r>
                <a14:m>
                  <m:oMath xmlns:m="http://schemas.openxmlformats.org/officeDocument/2006/math">
                    <m:r>
                      <a:rPr lang="en-US" altLang="ja-JP" sz="2000" b="0" i="1" dirty="0" smtClean="0">
                        <a:latin typeface="Cambria Math" panose="02040503050406030204" pitchFamily="18" charset="0"/>
                      </a:rPr>
                      <m:t>=</m:t>
                    </m:r>
                    <m:f>
                      <m:fPr>
                        <m:ctrlPr>
                          <a:rPr lang="en-US" altLang="ja-JP" sz="2000" b="0" i="1" dirty="0" smtClean="0">
                            <a:latin typeface="Cambria Math" panose="02040503050406030204" pitchFamily="18" charset="0"/>
                          </a:rPr>
                        </m:ctrlPr>
                      </m:fPr>
                      <m:num>
                        <m:r>
                          <m:rPr>
                            <m:nor/>
                          </m:rPr>
                          <a:rPr lang="en-US" altLang="ja-JP" sz="2000" b="0" i="0" dirty="0" smtClean="0">
                            <a:latin typeface="Cambria Math" panose="02040503050406030204" pitchFamily="18" charset="0"/>
                          </a:rPr>
                          <m:t>178</m:t>
                        </m:r>
                      </m:num>
                      <m:den>
                        <m:r>
                          <a:rPr lang="en-US" altLang="ja-JP" sz="2000" b="0" i="1" dirty="0" smtClean="0">
                            <a:latin typeface="Cambria Math" panose="02040503050406030204" pitchFamily="18" charset="0"/>
                          </a:rPr>
                          <m:t>3</m:t>
                        </m:r>
                        <m:r>
                          <a:rPr lang="en-US" altLang="ja-JP" sz="2000" b="0" i="1" dirty="0" smtClean="0">
                            <a:latin typeface="Cambria Math" panose="02040503050406030204" pitchFamily="18" charset="0"/>
                            <a:ea typeface="Cambria Math" panose="02040503050406030204" pitchFamily="18" charset="0"/>
                          </a:rPr>
                          <m:t>×</m:t>
                        </m:r>
                        <m:sSup>
                          <m:sSupPr>
                            <m:ctrlPr>
                              <a:rPr lang="en-US" altLang="ja-JP" sz="2000" i="1" dirty="0" smtClean="0">
                                <a:latin typeface="Cambria Math" panose="02040503050406030204" pitchFamily="18" charset="0"/>
                              </a:rPr>
                            </m:ctrlPr>
                          </m:sSupPr>
                          <m:e>
                            <m:r>
                              <m:rPr>
                                <m:nor/>
                              </m:rPr>
                              <a:rPr lang="en-US" altLang="ja-JP" sz="2000" b="0" i="0" dirty="0" smtClean="0">
                                <a:latin typeface="Cambria Math" panose="02040503050406030204" pitchFamily="18" charset="0"/>
                              </a:rPr>
                              <m:t>7.8</m:t>
                            </m:r>
                          </m:e>
                          <m:sup>
                            <m:r>
                              <a:rPr lang="en-US" altLang="ja-JP" sz="2000" i="1" dirty="0">
                                <a:latin typeface="Cambria Math" panose="02040503050406030204" pitchFamily="18" charset="0"/>
                              </a:rPr>
                              <m:t>2</m:t>
                            </m:r>
                          </m:sup>
                        </m:sSup>
                      </m:den>
                    </m:f>
                  </m:oMath>
                </a14:m>
                <a:r>
                  <a:rPr lang="en-US" altLang="ja-JP" sz="2000" dirty="0">
                    <a:latin typeface="CIDFont+F2"/>
                  </a:rPr>
                  <a:t>=</a:t>
                </a:r>
                <a:r>
                  <a:rPr lang="en-US" altLang="ja-JP" sz="2000" dirty="0"/>
                  <a:t> </a:t>
                </a:r>
                <a14:m>
                  <m:oMath xmlns:m="http://schemas.openxmlformats.org/officeDocument/2006/math">
                    <m:r>
                      <m:rPr>
                        <m:nor/>
                      </m:rPr>
                      <a:rPr lang="en-US" altLang="ja-JP" sz="2000"/>
                      <m:t>0.975</m:t>
                    </m:r>
                  </m:oMath>
                </a14:m>
                <a:r>
                  <a:rPr lang="ja-JP" altLang="en-US" sz="2000" dirty="0"/>
                  <a:t> </a:t>
                </a:r>
                <a:endParaRPr lang="en-US" altLang="ja-JP" sz="2000" dirty="0">
                  <a:latin typeface="CIDFont+F2"/>
                </a:endParaRPr>
              </a:p>
              <a:p>
                <a:r>
                  <a:rPr lang="ja-JP" altLang="en-US" sz="2000" b="0" i="0" u="none" strike="noStrike" baseline="0" dirty="0">
                    <a:latin typeface="CIDFont+F2"/>
                  </a:rPr>
                  <a:t>一次および二次換算リアクタンス                 </a:t>
                </a:r>
                <a14:m>
                  <m:oMath xmlns:m="http://schemas.openxmlformats.org/officeDocument/2006/math">
                    <m:sSubSup>
                      <m:sSubSupPr>
                        <m:ctrlPr>
                          <a:rPr lang="en-US" altLang="ja-JP" sz="2000" b="0" i="1" u="none" strike="noStrike" baseline="0" smtClean="0">
                            <a:latin typeface="Cambria Math" panose="02040503050406030204" pitchFamily="18" charset="0"/>
                          </a:rPr>
                        </m:ctrlPr>
                      </m:sSubSupPr>
                      <m:e>
                        <m:r>
                          <a:rPr lang="en-US" altLang="ja-JP" sz="2000" b="0" i="1" u="none" strike="noStrike" baseline="0" smtClean="0">
                            <a:latin typeface="Cambria Math" panose="02040503050406030204" pitchFamily="18" charset="0"/>
                          </a:rPr>
                          <m:t>𝑥</m:t>
                        </m:r>
                      </m:e>
                      <m:sub>
                        <m:r>
                          <a:rPr lang="en-US" altLang="ja-JP" sz="2000" b="0" i="1" u="none" strike="noStrike" baseline="0" smtClean="0">
                            <a:latin typeface="Cambria Math" panose="02040503050406030204" pitchFamily="18" charset="0"/>
                          </a:rPr>
                          <m:t>1</m:t>
                        </m:r>
                      </m:sub>
                      <m:sup>
                        <m:r>
                          <a:rPr lang="en-US" altLang="ja-JP" sz="2000" b="0" i="1" u="none" strike="noStrike" baseline="0" smtClean="0">
                            <a:latin typeface="Cambria Math" panose="02040503050406030204" pitchFamily="18" charset="0"/>
                          </a:rPr>
                          <m:t>′</m:t>
                        </m:r>
                      </m:sup>
                    </m:sSubSup>
                    <m:r>
                      <a:rPr lang="en-US" altLang="ja-JP" sz="2000" b="0" i="1" u="none" strike="noStrike" baseline="0" smtClean="0">
                        <a:latin typeface="Cambria Math" panose="02040503050406030204" pitchFamily="18" charset="0"/>
                      </a:rPr>
                      <m:t>+</m:t>
                    </m:r>
                    <m:sSubSup>
                      <m:sSubSupPr>
                        <m:ctrlPr>
                          <a:rPr lang="en-US" altLang="ja-JP" sz="2000" b="0" i="1" u="none" strike="noStrike" baseline="0" smtClean="0">
                            <a:latin typeface="Cambria Math" panose="02040503050406030204" pitchFamily="18" charset="0"/>
                          </a:rPr>
                        </m:ctrlPr>
                      </m:sSubSup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up>
                        <m:r>
                          <a:rPr lang="en-US" altLang="ja-JP" sz="2000" b="0" i="1" smtClean="0">
                            <a:latin typeface="Cambria Math" panose="02040503050406030204" pitchFamily="18" charset="0"/>
                          </a:rPr>
                          <m:t>′</m:t>
                        </m:r>
                      </m:sup>
                    </m:sSubSup>
                    <m:r>
                      <a:rPr lang="en-US" altLang="ja-JP" sz="2000" b="0" i="1" smtClean="0">
                        <a:latin typeface="Cambria Math" panose="02040503050406030204" pitchFamily="18" charset="0"/>
                      </a:rPr>
                      <m:t>=</m:t>
                    </m:r>
                    <m:rad>
                      <m:radPr>
                        <m:degHide m:val="on"/>
                        <m:ctrlPr>
                          <a:rPr lang="en-US" altLang="ja-JP" sz="2000" b="0" i="1" smtClean="0">
                            <a:latin typeface="Cambria Math" panose="02040503050406030204" pitchFamily="18" charset="0"/>
                          </a:rPr>
                        </m:ctrlPr>
                      </m:radPr>
                      <m:deg/>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𝑉</m:t>
                                        </m:r>
                                      </m:e>
                                      <m:sub>
                                        <m:r>
                                          <a:rPr lang="en-US" altLang="ja-JP" sz="2000" b="0" i="1" smtClean="0">
                                            <a:latin typeface="Cambria Math" panose="02040503050406030204" pitchFamily="18" charset="0"/>
                                          </a:rPr>
                                          <m:t>𝑠</m:t>
                                        </m:r>
                                      </m:sub>
                                    </m:sSub>
                                  </m:num>
                                  <m:den>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𝑠</m:t>
                                        </m:r>
                                      </m:sub>
                                    </m:sSub>
                                  </m:den>
                                </m:f>
                              </m:e>
                            </m:d>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𝑃</m:t>
                                        </m:r>
                                      </m:e>
                                      <m:sub>
                                        <m:r>
                                          <a:rPr lang="en-US" altLang="ja-JP" sz="2000" i="1">
                                            <a:latin typeface="Cambria Math" panose="02040503050406030204" pitchFamily="18" charset="0"/>
                                          </a:rPr>
                                          <m:t>𝑠</m:t>
                                        </m:r>
                                      </m:sub>
                                    </m:sSub>
                                  </m:num>
                                  <m:den>
                                    <m:sSup>
                                      <m:sSupPr>
                                        <m:ctrlPr>
                                          <a:rPr lang="en-US" altLang="ja-JP" sz="2000" i="1" dirty="0">
                                            <a:latin typeface="Cambria Math" panose="02040503050406030204" pitchFamily="18" charset="0"/>
                                          </a:rPr>
                                        </m:ctrlPr>
                                      </m:sSupPr>
                                      <m:e>
                                        <m:sSub>
                                          <m:sSubPr>
                                            <m:ctrlPr>
                                              <a:rPr lang="en-US" altLang="ja-JP" sz="2000" i="1" dirty="0">
                                                <a:latin typeface="Cambria Math" panose="02040503050406030204" pitchFamily="18" charset="0"/>
                                              </a:rPr>
                                            </m:ctrlPr>
                                          </m:sSubPr>
                                          <m:e>
                                            <m:r>
                                              <a:rPr lang="en-US" altLang="ja-JP" sz="2000" i="1" dirty="0">
                                                <a:latin typeface="Cambria Math" panose="02040503050406030204" pitchFamily="18" charset="0"/>
                                              </a:rPr>
                                              <m:t>𝐼</m:t>
                                            </m:r>
                                          </m:e>
                                          <m:sub>
                                            <m:r>
                                              <a:rPr lang="en-US" altLang="ja-JP" sz="2000" i="1" dirty="0">
                                                <a:latin typeface="Cambria Math" panose="02040503050406030204" pitchFamily="18" charset="0"/>
                                              </a:rPr>
                                              <m:t>𝑠</m:t>
                                            </m:r>
                                          </m:sub>
                                        </m:sSub>
                                      </m:e>
                                      <m:sup>
                                        <m:r>
                                          <a:rPr lang="en-US" altLang="ja-JP" sz="2000" i="1" dirty="0">
                                            <a:latin typeface="Cambria Math" panose="02040503050406030204" pitchFamily="18" charset="0"/>
                                          </a:rPr>
                                          <m:t>2</m:t>
                                        </m:r>
                                      </m:sup>
                                    </m:sSup>
                                  </m:den>
                                </m:f>
                              </m:e>
                            </m:d>
                          </m:e>
                          <m:sup>
                            <m:r>
                              <a:rPr lang="en-US" altLang="ja-JP" sz="2000" i="1">
                                <a:latin typeface="Cambria Math" panose="02040503050406030204" pitchFamily="18" charset="0"/>
                              </a:rPr>
                              <m:t>2</m:t>
                            </m:r>
                          </m:sup>
                        </m:sSup>
                      </m:e>
                    </m:rad>
                  </m:oMath>
                </a14:m>
                <a:r>
                  <a:rPr lang="en-US" altLang="ja-JP" sz="2000" b="0" i="0" u="none" strike="noStrike" baseline="0" dirty="0">
                    <a:latin typeface="CIDFont+F2"/>
                  </a:rPr>
                  <a:t>  (26)</a:t>
                </a:r>
              </a:p>
              <a:p>
                <a:r>
                  <a:rPr lang="ja-JP" altLang="en-US" sz="2000" dirty="0">
                    <a:latin typeface="CIDFont+F2"/>
                  </a:rPr>
                  <a:t>→実験</a:t>
                </a:r>
                <a:r>
                  <a:rPr lang="en-US" altLang="ja-JP" sz="2000" dirty="0">
                    <a:latin typeface="CIDFont+F2"/>
                  </a:rPr>
                  <a:t>2.3</a:t>
                </a:r>
                <a:r>
                  <a:rPr lang="ja-JP" altLang="en-US" sz="2000" dirty="0">
                    <a:latin typeface="CIDFont+F2"/>
                  </a:rPr>
                  <a:t>の結果より、</a:t>
                </a:r>
                <a:r>
                  <a:rPr lang="en-US" altLang="ja-JP" sz="2000" b="0" u="none" strike="noStrike" baseline="0" dirty="0"/>
                  <a:t> </a:t>
                </a:r>
                <a14:m>
                  <m:oMath xmlns:m="http://schemas.openxmlformats.org/officeDocument/2006/math">
                    <m:sSubSup>
                      <m:sSubSupPr>
                        <m:ctrlPr>
                          <a:rPr lang="en-US" altLang="ja-JP" sz="2000" b="0" i="1" u="none" strike="noStrike" baseline="0" smtClean="0">
                            <a:latin typeface="Cambria Math" panose="02040503050406030204" pitchFamily="18" charset="0"/>
                          </a:rPr>
                        </m:ctrlPr>
                      </m:sSubSupPr>
                      <m:e>
                        <m:r>
                          <a:rPr lang="en-US" altLang="ja-JP" sz="2000" b="0" i="1" u="none" strike="noStrike" baseline="0" smtClean="0">
                            <a:latin typeface="Cambria Math" panose="02040503050406030204" pitchFamily="18" charset="0"/>
                          </a:rPr>
                          <m:t>𝑥</m:t>
                        </m:r>
                      </m:e>
                      <m:sub>
                        <m:r>
                          <a:rPr lang="en-US" altLang="ja-JP" sz="2000" b="0" i="1" u="none" strike="noStrike" baseline="0" smtClean="0">
                            <a:latin typeface="Cambria Math" panose="02040503050406030204" pitchFamily="18" charset="0"/>
                          </a:rPr>
                          <m:t>1</m:t>
                        </m:r>
                      </m:sub>
                      <m:sup>
                        <m:r>
                          <a:rPr lang="en-US" altLang="ja-JP" sz="2000" b="0" i="1" u="none" strike="noStrike" baseline="0" smtClean="0">
                            <a:latin typeface="Cambria Math" panose="02040503050406030204" pitchFamily="18" charset="0"/>
                          </a:rPr>
                          <m:t>′</m:t>
                        </m:r>
                      </m:sup>
                    </m:sSubSup>
                    <m:r>
                      <a:rPr lang="en-US" altLang="ja-JP" sz="2000" b="0" i="1" u="none" strike="noStrike" baseline="0" smtClean="0">
                        <a:latin typeface="Cambria Math" panose="02040503050406030204" pitchFamily="18" charset="0"/>
                      </a:rPr>
                      <m:t>+</m:t>
                    </m:r>
                    <m:sSubSup>
                      <m:sSubSupPr>
                        <m:ctrlPr>
                          <a:rPr lang="en-US" altLang="ja-JP" sz="2000" b="0" i="1" u="none" strike="noStrike" baseline="0" smtClean="0">
                            <a:latin typeface="Cambria Math" panose="02040503050406030204" pitchFamily="18" charset="0"/>
                          </a:rPr>
                        </m:ctrlPr>
                      </m:sSubSup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up>
                        <m:r>
                          <a:rPr lang="en-US" altLang="ja-JP" sz="2000" b="0" i="1" smtClean="0">
                            <a:latin typeface="Cambria Math" panose="02040503050406030204" pitchFamily="18" charset="0"/>
                          </a:rPr>
                          <m:t>′</m:t>
                        </m:r>
                      </m:sup>
                    </m:sSubSup>
                    <m:r>
                      <a:rPr lang="en-US" altLang="ja-JP" sz="2000" b="0" i="1" smtClean="0">
                        <a:latin typeface="Cambria Math" panose="02040503050406030204" pitchFamily="18" charset="0"/>
                      </a:rPr>
                      <m:t>=</m:t>
                    </m:r>
                    <m:rad>
                      <m:radPr>
                        <m:degHide m:val="on"/>
                        <m:ctrlPr>
                          <a:rPr lang="en-US" altLang="ja-JP" sz="2000" b="0" i="1" smtClean="0">
                            <a:latin typeface="Cambria Math" panose="02040503050406030204" pitchFamily="18" charset="0"/>
                          </a:rPr>
                        </m:ctrlPr>
                      </m:radPr>
                      <m:deg/>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41.5</m:t>
                                    </m:r>
                                  </m:num>
                                  <m:den>
                                    <m:r>
                                      <a:rPr lang="en-US" altLang="ja-JP" sz="2000" b="0" i="1" smtClean="0">
                                        <a:latin typeface="Cambria Math" panose="02040503050406030204" pitchFamily="18" charset="0"/>
                                      </a:rPr>
                                      <m:t>7.8</m:t>
                                    </m:r>
                                  </m:den>
                                </m:f>
                              </m:e>
                            </m:d>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f>
                                  <m:fPr>
                                    <m:ctrlPr>
                                      <a:rPr lang="en-US" altLang="ja-JP" sz="2000" i="1" dirty="0">
                                        <a:latin typeface="Cambria Math" panose="02040503050406030204" pitchFamily="18" charset="0"/>
                                      </a:rPr>
                                    </m:ctrlPr>
                                  </m:fPr>
                                  <m:num>
                                    <m:r>
                                      <m:rPr>
                                        <m:nor/>
                                      </m:rPr>
                                      <a:rPr lang="en-US" altLang="ja-JP" sz="2000"/>
                                      <m:t>178</m:t>
                                    </m:r>
                                  </m:num>
                                  <m:den>
                                    <m:sSup>
                                      <m:sSupPr>
                                        <m:ctrlPr>
                                          <a:rPr lang="en-US" altLang="ja-JP" sz="2000" i="1" dirty="0">
                                            <a:latin typeface="Cambria Math" panose="02040503050406030204" pitchFamily="18" charset="0"/>
                                          </a:rPr>
                                        </m:ctrlPr>
                                      </m:sSupPr>
                                      <m:e>
                                        <m:r>
                                          <m:rPr>
                                            <m:nor/>
                                          </m:rPr>
                                          <a:rPr lang="en-US" altLang="ja-JP" sz="2000"/>
                                          <m:t>7.8</m:t>
                                        </m:r>
                                      </m:e>
                                      <m:sup>
                                        <m:r>
                                          <a:rPr lang="en-US" altLang="ja-JP" sz="2000" i="1" dirty="0">
                                            <a:latin typeface="Cambria Math" panose="02040503050406030204" pitchFamily="18" charset="0"/>
                                          </a:rPr>
                                          <m:t>2</m:t>
                                        </m:r>
                                      </m:sup>
                                    </m:sSup>
                                  </m:den>
                                </m:f>
                              </m:e>
                            </m:d>
                          </m:e>
                          <m:sup>
                            <m:r>
                              <a:rPr lang="en-US" altLang="ja-JP" sz="2000" i="1">
                                <a:latin typeface="Cambria Math" panose="02040503050406030204" pitchFamily="18" charset="0"/>
                              </a:rPr>
                              <m:t>2</m:t>
                            </m:r>
                          </m:sup>
                        </m:sSup>
                      </m:e>
                    </m:rad>
                  </m:oMath>
                </a14:m>
                <a:r>
                  <a:rPr lang="en-US" altLang="ja-JP" sz="2000" dirty="0">
                    <a:latin typeface="CIDFont+F2"/>
                  </a:rPr>
                  <a:t>=</a:t>
                </a:r>
                <a:r>
                  <a:rPr lang="ja-JP" altLang="en-US" sz="2000" dirty="0"/>
                  <a:t> </a:t>
                </a:r>
                <a:r>
                  <a:rPr lang="en-US" altLang="ja-JP" sz="2000" dirty="0"/>
                  <a:t>4.44</a:t>
                </a:r>
              </a:p>
              <a:p>
                <a14:m>
                  <m:oMath xmlns:m="http://schemas.openxmlformats.org/officeDocument/2006/math">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𝑅</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1−</m:t>
                            </m:r>
                            <m:r>
                              <a:rPr lang="en-US" altLang="ja-JP" sz="2000" b="0" i="1" smtClean="0">
                                <a:latin typeface="Cambria Math" panose="02040503050406030204" pitchFamily="18" charset="0"/>
                              </a:rPr>
                              <m:t>𝑠</m:t>
                            </m:r>
                          </m:e>
                        </m:d>
                      </m:num>
                      <m:den>
                        <m:r>
                          <a:rPr lang="en-US" altLang="ja-JP" sz="2000" b="0" i="1" smtClean="0">
                            <a:latin typeface="Cambria Math" panose="02040503050406030204" pitchFamily="18" charset="0"/>
                          </a:rPr>
                          <m:t>𝑠</m:t>
                        </m:r>
                      </m:den>
                    </m:f>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𝑟</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oMath>
                </a14:m>
                <a:r>
                  <a:rPr lang="ja-JP" altLang="en-US" sz="2000" dirty="0"/>
                  <a:t>      </a:t>
                </a:r>
                <a:r>
                  <a:rPr lang="en-US" altLang="ja-JP" sz="2000" dirty="0"/>
                  <a:t>(20) </a:t>
                </a:r>
                <a:r>
                  <a:rPr lang="ja-JP" altLang="en-US" sz="2000" dirty="0">
                    <a:latin typeface="CIDFont+F2"/>
                  </a:rPr>
                  <a:t>→上記より、</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m:t>
                    </m:r>
                  </m:oMath>
                </a14:m>
                <a:r>
                  <a:rPr lang="ja-JP" altLang="en-US" sz="2000" dirty="0"/>
                  <a:t> </a:t>
                </a:r>
                <a:r>
                  <a:rPr lang="en-US" altLang="ja-JP" sz="2000" dirty="0"/>
                  <a:t>= </a:t>
                </a:r>
                <a14:m>
                  <m:oMath xmlns:m="http://schemas.openxmlformats.org/officeDocument/2006/math">
                    <m:r>
                      <m:rPr>
                        <m:nor/>
                      </m:rPr>
                      <a:rPr lang="en-US" altLang="ja-JP" sz="2000"/>
                      <m:t>0.975</m:t>
                    </m:r>
                  </m:oMath>
                </a14:m>
                <a:r>
                  <a:rPr lang="en-US" altLang="ja-JP" sz="2000" dirty="0"/>
                  <a:t>- </a:t>
                </a:r>
                <a14:m>
                  <m:oMath xmlns:m="http://schemas.openxmlformats.org/officeDocument/2006/math">
                    <m:r>
                      <m:rPr>
                        <m:nor/>
                      </m:rPr>
                      <a:rPr lang="en-US" altLang="ja-JP" sz="2000"/>
                      <m:t>0.69</m:t>
                    </m:r>
                    <m:r>
                      <m:rPr>
                        <m:nor/>
                      </m:rPr>
                      <a:rPr lang="en-US" altLang="ja-JP" sz="2000" b="0" i="0" smtClean="0"/>
                      <m:t>6=0.279</m:t>
                    </m:r>
                  </m:oMath>
                </a14:m>
                <a:r>
                  <a:rPr lang="en-US" altLang="ja-JP" sz="2000" dirty="0"/>
                  <a:t>,</a:t>
                </a:r>
                <a:r>
                  <a:rPr lang="ja-JP" altLang="en-US" sz="2000" dirty="0"/>
                  <a:t>よって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𝑅</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d>
                          <m:dPr>
                            <m:ctrlPr>
                              <a:rPr lang="en-US" altLang="ja-JP" sz="2000" i="1">
                                <a:latin typeface="Cambria Math" panose="02040503050406030204" pitchFamily="18" charset="0"/>
                              </a:rPr>
                            </m:ctrlPr>
                          </m:dPr>
                          <m:e>
                            <m:r>
                              <a:rPr lang="en-US" altLang="ja-JP" sz="2000" i="1">
                                <a:latin typeface="Cambria Math" panose="02040503050406030204" pitchFamily="18" charset="0"/>
                              </a:rPr>
                              <m:t>1−</m:t>
                            </m:r>
                            <m:r>
                              <a:rPr lang="en-US" altLang="ja-JP" sz="2000" i="1">
                                <a:latin typeface="Cambria Math" panose="02040503050406030204" pitchFamily="18" charset="0"/>
                              </a:rPr>
                              <m:t>𝑠</m:t>
                            </m:r>
                          </m:e>
                        </m:d>
                      </m:num>
                      <m:den>
                        <m:r>
                          <a:rPr lang="en-US" altLang="ja-JP" sz="2000" i="1">
                            <a:latin typeface="Cambria Math" panose="02040503050406030204" pitchFamily="18" charset="0"/>
                          </a:rPr>
                          <m:t>𝑠</m:t>
                        </m:r>
                      </m:den>
                    </m:f>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0.279</m:t>
                    </m:r>
                  </m:oMath>
                </a14:m>
                <a:endParaRPr lang="en-US" altLang="ja-JP" sz="2000" b="0" dirty="0">
                  <a:ea typeface="Cambria Math" panose="02040503050406030204" pitchFamily="18" charset="0"/>
                </a:endParaRPr>
              </a:p>
              <a:p>
                <a:endParaRPr lang="ja-JP" altLang="en-US" dirty="0"/>
              </a:p>
              <a:p>
                <a:endParaRPr lang="en-US" altLang="ja-JP" dirty="0"/>
              </a:p>
            </p:txBody>
          </p:sp>
        </mc:Choice>
        <mc:Fallback xmlns="">
          <p:sp>
            <p:nvSpPr>
              <p:cNvPr id="11" name="テキスト ボックス 10">
                <a:extLst>
                  <a:ext uri="{FF2B5EF4-FFF2-40B4-BE49-F238E27FC236}">
                    <a16:creationId xmlns:a16="http://schemas.microsoft.com/office/drawing/2014/main" id="{1849357F-6222-A15D-AE39-EB90B9DC7113}"/>
                  </a:ext>
                </a:extLst>
              </p:cNvPr>
              <p:cNvSpPr txBox="1">
                <a:spLocks noRot="1" noChangeAspect="1" noMove="1" noResize="1" noEditPoints="1" noAdjustHandles="1" noChangeArrowheads="1" noChangeShapeType="1" noTextEdit="1"/>
              </p:cNvSpPr>
              <p:nvPr/>
            </p:nvSpPr>
            <p:spPr>
              <a:xfrm>
                <a:off x="214095" y="3922256"/>
                <a:ext cx="12128601" cy="3415550"/>
              </a:xfrm>
              <a:prstGeom prst="rect">
                <a:avLst/>
              </a:prstGeom>
              <a:blipFill>
                <a:blip r:embed="rId3"/>
                <a:stretch>
                  <a:fillRect l="-50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0470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F707E50-1C81-5D8D-0DDA-B27C4A1D7078}"/>
              </a:ext>
            </a:extLst>
          </p:cNvPr>
          <p:cNvSpPr txBox="1"/>
          <p:nvPr/>
        </p:nvSpPr>
        <p:spPr>
          <a:xfrm>
            <a:off x="0" y="214476"/>
            <a:ext cx="6096000" cy="523220"/>
          </a:xfrm>
          <a:prstGeom prst="rect">
            <a:avLst/>
          </a:prstGeom>
          <a:noFill/>
        </p:spPr>
        <p:txBody>
          <a:bodyPr wrap="square">
            <a:spAutoFit/>
          </a:bodyPr>
          <a:lstStyle/>
          <a:p>
            <a:r>
              <a:rPr lang="ja-JP" altLang="en-US" sz="2800" dirty="0"/>
              <a:t>実験</a:t>
            </a:r>
            <a:r>
              <a:rPr lang="en-US" altLang="ja-JP" sz="2800" dirty="0"/>
              <a:t>3</a:t>
            </a:r>
            <a:r>
              <a:rPr lang="ja-JP" altLang="en-US" sz="2800" dirty="0"/>
              <a:t>　配電方式の特徴</a:t>
            </a:r>
          </a:p>
        </p:txBody>
      </p:sp>
      <p:sp>
        <p:nvSpPr>
          <p:cNvPr id="5" name="テキスト ボックス 4">
            <a:extLst>
              <a:ext uri="{FF2B5EF4-FFF2-40B4-BE49-F238E27FC236}">
                <a16:creationId xmlns:a16="http://schemas.microsoft.com/office/drawing/2014/main" id="{3AA14295-4531-AB9B-3851-BF0134E8C444}"/>
              </a:ext>
            </a:extLst>
          </p:cNvPr>
          <p:cNvSpPr txBox="1"/>
          <p:nvPr/>
        </p:nvSpPr>
        <p:spPr>
          <a:xfrm>
            <a:off x="217713" y="1117601"/>
            <a:ext cx="11640457" cy="830997"/>
          </a:xfrm>
          <a:prstGeom prst="rect">
            <a:avLst/>
          </a:prstGeom>
          <a:noFill/>
        </p:spPr>
        <p:txBody>
          <a:bodyPr wrap="square">
            <a:spAutoFit/>
          </a:bodyPr>
          <a:lstStyle/>
          <a:p>
            <a:pPr algn="l"/>
            <a:r>
              <a:rPr lang="ja-JP" altLang="en-US" sz="2400" b="0" i="0" u="none" strike="noStrike" baseline="0" dirty="0">
                <a:latin typeface="CIDFont+F2"/>
              </a:rPr>
              <a:t>単相変圧器を使用した配電方式である単相</a:t>
            </a:r>
            <a:r>
              <a:rPr lang="en-US" altLang="ja-JP" sz="2400" b="0" i="0" u="none" strike="noStrike" baseline="0" dirty="0">
                <a:latin typeface="CIDFont+F2"/>
              </a:rPr>
              <a:t>3 </a:t>
            </a:r>
            <a:r>
              <a:rPr lang="ja-JP" altLang="en-US" sz="2400" b="0" i="0" u="none" strike="noStrike" baseline="0" dirty="0">
                <a:latin typeface="CIDFont+F2"/>
              </a:rPr>
              <a:t>線式低圧配電方式の特徴を、バランサよる電圧不平衡の改善効果を通して理解する。</a:t>
            </a:r>
            <a:endParaRPr lang="ja-JP" altLang="en-US" sz="2400" dirty="0"/>
          </a:p>
        </p:txBody>
      </p:sp>
      <p:pic>
        <p:nvPicPr>
          <p:cNvPr id="7" name="図 6" descr="ダイアグラム, 概略図&#10;&#10;自動的に生成された説明">
            <a:extLst>
              <a:ext uri="{FF2B5EF4-FFF2-40B4-BE49-F238E27FC236}">
                <a16:creationId xmlns:a16="http://schemas.microsoft.com/office/drawing/2014/main" id="{C34B707D-8263-1E24-106D-7B0C65BB2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870" y="1948598"/>
            <a:ext cx="8436771" cy="3516479"/>
          </a:xfrm>
          <a:prstGeom prst="rect">
            <a:avLst/>
          </a:prstGeom>
        </p:spPr>
      </p:pic>
    </p:spTree>
    <p:extLst>
      <p:ext uri="{BB962C8B-B14F-4D97-AF65-F5344CB8AC3E}">
        <p14:creationId xmlns:p14="http://schemas.microsoft.com/office/powerpoint/2010/main" val="31500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BBDEC57-76BA-EDD0-303C-5D0D97F865ED}"/>
              </a:ext>
            </a:extLst>
          </p:cNvPr>
          <p:cNvSpPr txBox="1"/>
          <p:nvPr/>
        </p:nvSpPr>
        <p:spPr>
          <a:xfrm>
            <a:off x="224970" y="0"/>
            <a:ext cx="6096000" cy="523220"/>
          </a:xfrm>
          <a:prstGeom prst="rect">
            <a:avLst/>
          </a:prstGeom>
          <a:noFill/>
        </p:spPr>
        <p:txBody>
          <a:bodyPr wrap="square">
            <a:spAutoFit/>
          </a:bodyPr>
          <a:lstStyle/>
          <a:p>
            <a:r>
              <a:rPr lang="ja-JP" altLang="en-US" sz="2800" dirty="0"/>
              <a:t>実験結果（実験</a:t>
            </a:r>
            <a:r>
              <a:rPr lang="en-US" altLang="ja-JP" sz="2800" dirty="0"/>
              <a:t>3</a:t>
            </a:r>
            <a:r>
              <a:rPr lang="ja-JP" altLang="en-US" sz="2800" dirty="0"/>
              <a:t>）　</a:t>
            </a:r>
          </a:p>
        </p:txBody>
      </p:sp>
      <p:graphicFrame>
        <p:nvGraphicFramePr>
          <p:cNvPr id="4" name="オブジェクト 3">
            <a:extLst>
              <a:ext uri="{FF2B5EF4-FFF2-40B4-BE49-F238E27FC236}">
                <a16:creationId xmlns:a16="http://schemas.microsoft.com/office/drawing/2014/main" id="{BBC8AFF7-8963-0661-D2F8-E575C21EBF69}"/>
              </a:ext>
            </a:extLst>
          </p:cNvPr>
          <p:cNvGraphicFramePr>
            <a:graphicFrameLocks noChangeAspect="1"/>
          </p:cNvGraphicFramePr>
          <p:nvPr>
            <p:extLst>
              <p:ext uri="{D42A27DB-BD31-4B8C-83A1-F6EECF244321}">
                <p14:modId xmlns:p14="http://schemas.microsoft.com/office/powerpoint/2010/main" val="1526903152"/>
              </p:ext>
            </p:extLst>
          </p:nvPr>
        </p:nvGraphicFramePr>
        <p:xfrm>
          <a:off x="330199" y="732895"/>
          <a:ext cx="11016343" cy="3348033"/>
        </p:xfrm>
        <a:graphic>
          <a:graphicData uri="http://schemas.openxmlformats.org/presentationml/2006/ole">
            <mc:AlternateContent xmlns:mc="http://schemas.openxmlformats.org/markup-compatibility/2006">
              <mc:Choice xmlns:v="urn:schemas-microsoft-com:vml" Requires="v">
                <p:oleObj name="Worksheet" r:id="rId2" imgW="6038772" imgH="1835035" progId="Excel.Sheet.12">
                  <p:embed/>
                </p:oleObj>
              </mc:Choice>
              <mc:Fallback>
                <p:oleObj name="Worksheet" r:id="rId2" imgW="6038772" imgH="1835035" progId="Excel.Sheet.12">
                  <p:embed/>
                  <p:pic>
                    <p:nvPicPr>
                      <p:cNvPr id="4" name="オブジェクト 3">
                        <a:extLst>
                          <a:ext uri="{FF2B5EF4-FFF2-40B4-BE49-F238E27FC236}">
                            <a16:creationId xmlns:a16="http://schemas.microsoft.com/office/drawing/2014/main" id="{BBC8AFF7-8963-0661-D2F8-E575C21EBF69}"/>
                          </a:ext>
                        </a:extLst>
                      </p:cNvPr>
                      <p:cNvPicPr/>
                      <p:nvPr/>
                    </p:nvPicPr>
                    <p:blipFill>
                      <a:blip r:embed="rId3"/>
                      <a:stretch>
                        <a:fillRect/>
                      </a:stretch>
                    </p:blipFill>
                    <p:spPr>
                      <a:xfrm>
                        <a:off x="330199" y="732895"/>
                        <a:ext cx="11016343" cy="3348033"/>
                      </a:xfrm>
                      <a:prstGeom prst="rect">
                        <a:avLst/>
                      </a:prstGeom>
                    </p:spPr>
                  </p:pic>
                </p:oleObj>
              </mc:Fallback>
            </mc:AlternateContent>
          </a:graphicData>
        </a:graphic>
      </p:graphicFrame>
    </p:spTree>
    <p:extLst>
      <p:ext uri="{BB962C8B-B14F-4D97-AF65-F5344CB8AC3E}">
        <p14:creationId xmlns:p14="http://schemas.microsoft.com/office/powerpoint/2010/main" val="286291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82CA142-6A19-8E7C-D05A-D784488FE4D7}"/>
              </a:ext>
            </a:extLst>
          </p:cNvPr>
          <p:cNvSpPr txBox="1"/>
          <p:nvPr/>
        </p:nvSpPr>
        <p:spPr>
          <a:xfrm>
            <a:off x="487233" y="336750"/>
            <a:ext cx="6245525" cy="523220"/>
          </a:xfrm>
          <a:prstGeom prst="rect">
            <a:avLst/>
          </a:prstGeom>
          <a:noFill/>
        </p:spPr>
        <p:txBody>
          <a:bodyPr wrap="square" rtlCol="0">
            <a:spAutoFit/>
          </a:bodyPr>
          <a:lstStyle/>
          <a:p>
            <a:r>
              <a:rPr kumimoji="1" lang="ja-JP" altLang="en-US" sz="2800" dirty="0"/>
              <a:t>実験</a:t>
            </a:r>
            <a:r>
              <a:rPr kumimoji="1" lang="en-US" altLang="ja-JP" sz="2800" dirty="0"/>
              <a:t>1.2</a:t>
            </a:r>
            <a:r>
              <a:rPr kumimoji="1" lang="ja-JP" altLang="en-US" sz="2800" dirty="0"/>
              <a:t>の測定結果を以下に示す。</a:t>
            </a:r>
          </a:p>
        </p:txBody>
      </p:sp>
      <p:graphicFrame>
        <p:nvGraphicFramePr>
          <p:cNvPr id="2" name="オブジェクト 1">
            <a:extLst>
              <a:ext uri="{FF2B5EF4-FFF2-40B4-BE49-F238E27FC236}">
                <a16:creationId xmlns:a16="http://schemas.microsoft.com/office/drawing/2014/main" id="{621229A5-D8EE-348B-A8E8-F4EC8B7BE6BC}"/>
              </a:ext>
            </a:extLst>
          </p:cNvPr>
          <p:cNvGraphicFramePr>
            <a:graphicFrameLocks noChangeAspect="1"/>
          </p:cNvGraphicFramePr>
          <p:nvPr>
            <p:extLst>
              <p:ext uri="{D42A27DB-BD31-4B8C-83A1-F6EECF244321}">
                <p14:modId xmlns:p14="http://schemas.microsoft.com/office/powerpoint/2010/main" val="373732494"/>
              </p:ext>
            </p:extLst>
          </p:nvPr>
        </p:nvGraphicFramePr>
        <p:xfrm>
          <a:off x="897467" y="1072493"/>
          <a:ext cx="3890963" cy="5757805"/>
        </p:xfrm>
        <a:graphic>
          <a:graphicData uri="http://schemas.openxmlformats.org/presentationml/2006/ole">
            <mc:AlternateContent xmlns:mc="http://schemas.openxmlformats.org/markup-compatibility/2006">
              <mc:Choice xmlns:v="urn:schemas-microsoft-com:vml" Requires="v">
                <p:oleObj name="Worksheet" r:id="rId2" imgW="1987628" imgH="3206635" progId="Excel.Sheet.12">
                  <p:embed/>
                </p:oleObj>
              </mc:Choice>
              <mc:Fallback>
                <p:oleObj name="Worksheet" r:id="rId2" imgW="1987628" imgH="3206635" progId="Excel.Sheet.12">
                  <p:embed/>
                  <p:pic>
                    <p:nvPicPr>
                      <p:cNvPr id="2" name="オブジェクト 1">
                        <a:extLst>
                          <a:ext uri="{FF2B5EF4-FFF2-40B4-BE49-F238E27FC236}">
                            <a16:creationId xmlns:a16="http://schemas.microsoft.com/office/drawing/2014/main" id="{621229A5-D8EE-348B-A8E8-F4EC8B7BE6BC}"/>
                          </a:ext>
                        </a:extLst>
                      </p:cNvPr>
                      <p:cNvPicPr/>
                      <p:nvPr/>
                    </p:nvPicPr>
                    <p:blipFill>
                      <a:blip r:embed="rId3"/>
                      <a:stretch>
                        <a:fillRect/>
                      </a:stretch>
                    </p:blipFill>
                    <p:spPr>
                      <a:xfrm>
                        <a:off x="897467" y="1072493"/>
                        <a:ext cx="3890963" cy="5757805"/>
                      </a:xfrm>
                      <a:prstGeom prst="rect">
                        <a:avLst/>
                      </a:prstGeom>
                    </p:spPr>
                  </p:pic>
                </p:oleObj>
              </mc:Fallback>
            </mc:AlternateContent>
          </a:graphicData>
        </a:graphic>
      </p:graphicFrame>
    </p:spTree>
    <p:extLst>
      <p:ext uri="{BB962C8B-B14F-4D97-AF65-F5344CB8AC3E}">
        <p14:creationId xmlns:p14="http://schemas.microsoft.com/office/powerpoint/2010/main" val="439907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37386209-BFAD-AFE9-123B-42DB4E926E92}"/>
              </a:ext>
            </a:extLst>
          </p:cNvPr>
          <p:cNvGraphicFramePr>
            <a:graphicFrameLocks/>
          </p:cNvGraphicFramePr>
          <p:nvPr>
            <p:extLst>
              <p:ext uri="{D42A27DB-BD31-4B8C-83A1-F6EECF244321}">
                <p14:modId xmlns:p14="http://schemas.microsoft.com/office/powerpoint/2010/main" val="2352265798"/>
              </p:ext>
            </p:extLst>
          </p:nvPr>
        </p:nvGraphicFramePr>
        <p:xfrm>
          <a:off x="150312" y="837473"/>
          <a:ext cx="8650788" cy="5721865"/>
        </p:xfrm>
        <a:graphic>
          <a:graphicData uri="http://schemas.openxmlformats.org/drawingml/2006/chart">
            <c:chart xmlns:c="http://schemas.openxmlformats.org/drawingml/2006/chart" xmlns:r="http://schemas.openxmlformats.org/officeDocument/2006/relationships" r:id="rId2"/>
          </a:graphicData>
        </a:graphic>
      </p:graphicFrame>
      <p:sp>
        <p:nvSpPr>
          <p:cNvPr id="4" name="テキスト ボックス 3">
            <a:extLst>
              <a:ext uri="{FF2B5EF4-FFF2-40B4-BE49-F238E27FC236}">
                <a16:creationId xmlns:a16="http://schemas.microsoft.com/office/drawing/2014/main" id="{6380B604-FAFF-FEA3-5836-E33A03F7BF9E}"/>
              </a:ext>
            </a:extLst>
          </p:cNvPr>
          <p:cNvSpPr txBox="1"/>
          <p:nvPr/>
        </p:nvSpPr>
        <p:spPr>
          <a:xfrm>
            <a:off x="457200" y="297935"/>
            <a:ext cx="7137400" cy="540266"/>
          </a:xfrm>
          <a:prstGeom prst="rect">
            <a:avLst/>
          </a:prstGeom>
          <a:noFill/>
        </p:spPr>
        <p:txBody>
          <a:bodyPr wrap="square">
            <a:spAutoFit/>
          </a:bodyPr>
          <a:lstStyle/>
          <a:p>
            <a:r>
              <a:rPr lang="ja-JP" altLang="en-US" sz="2800" dirty="0"/>
              <a:t>負荷比および電圧（バランサ無中性線有）</a:t>
            </a:r>
            <a:endParaRPr kumimoji="1" lang="ja-JP" altLang="en-US" sz="2800" dirty="0"/>
          </a:p>
        </p:txBody>
      </p:sp>
    </p:spTree>
    <p:extLst>
      <p:ext uri="{BB962C8B-B14F-4D97-AF65-F5344CB8AC3E}">
        <p14:creationId xmlns:p14="http://schemas.microsoft.com/office/powerpoint/2010/main" val="2936392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46232CD0-FB67-4EF3-A114-7FB9BC6941ED}"/>
              </a:ext>
            </a:extLst>
          </p:cNvPr>
          <p:cNvGraphicFramePr>
            <a:graphicFrameLocks/>
          </p:cNvGraphicFramePr>
          <p:nvPr>
            <p:extLst>
              <p:ext uri="{D42A27DB-BD31-4B8C-83A1-F6EECF244321}">
                <p14:modId xmlns:p14="http://schemas.microsoft.com/office/powerpoint/2010/main" val="2088729351"/>
              </p:ext>
            </p:extLst>
          </p:nvPr>
        </p:nvGraphicFramePr>
        <p:xfrm>
          <a:off x="162838" y="1041400"/>
          <a:ext cx="8216218" cy="5816600"/>
        </p:xfrm>
        <a:graphic>
          <a:graphicData uri="http://schemas.openxmlformats.org/drawingml/2006/chart">
            <c:chart xmlns:c="http://schemas.openxmlformats.org/drawingml/2006/chart" xmlns:r="http://schemas.openxmlformats.org/officeDocument/2006/relationships" r:id="rId2"/>
          </a:graphicData>
        </a:graphic>
      </p:graphicFrame>
      <p:sp>
        <p:nvSpPr>
          <p:cNvPr id="4" name="テキスト ボックス 3">
            <a:extLst>
              <a:ext uri="{FF2B5EF4-FFF2-40B4-BE49-F238E27FC236}">
                <a16:creationId xmlns:a16="http://schemas.microsoft.com/office/drawing/2014/main" id="{6633C233-B9E6-F774-B48E-C7531CFF57B6}"/>
              </a:ext>
            </a:extLst>
          </p:cNvPr>
          <p:cNvSpPr txBox="1"/>
          <p:nvPr/>
        </p:nvSpPr>
        <p:spPr>
          <a:xfrm>
            <a:off x="558800" y="361434"/>
            <a:ext cx="7061200" cy="523220"/>
          </a:xfrm>
          <a:prstGeom prst="rect">
            <a:avLst/>
          </a:prstGeom>
          <a:noFill/>
        </p:spPr>
        <p:txBody>
          <a:bodyPr wrap="square">
            <a:spAutoFit/>
          </a:bodyPr>
          <a:lstStyle/>
          <a:p>
            <a:r>
              <a:rPr lang="ja-JP" altLang="en-US" sz="2800" dirty="0"/>
              <a:t>負荷比および電流（バランサ無中性線有）</a:t>
            </a:r>
            <a:endParaRPr kumimoji="1" lang="ja-JP" altLang="en-US" sz="2800" dirty="0"/>
          </a:p>
        </p:txBody>
      </p:sp>
    </p:spTree>
    <p:extLst>
      <p:ext uri="{BB962C8B-B14F-4D97-AF65-F5344CB8AC3E}">
        <p14:creationId xmlns:p14="http://schemas.microsoft.com/office/powerpoint/2010/main" val="879653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オブジェクト 1">
            <a:extLst>
              <a:ext uri="{FF2B5EF4-FFF2-40B4-BE49-F238E27FC236}">
                <a16:creationId xmlns:a16="http://schemas.microsoft.com/office/drawing/2014/main" id="{B68A8CC2-A832-81C3-DFD3-074168B236A3}"/>
              </a:ext>
            </a:extLst>
          </p:cNvPr>
          <p:cNvGraphicFramePr>
            <a:graphicFrameLocks noChangeAspect="1"/>
          </p:cNvGraphicFramePr>
          <p:nvPr/>
        </p:nvGraphicFramePr>
        <p:xfrm>
          <a:off x="129546" y="1103086"/>
          <a:ext cx="11932907" cy="3309257"/>
        </p:xfrm>
        <a:graphic>
          <a:graphicData uri="http://schemas.openxmlformats.org/presentationml/2006/ole">
            <mc:AlternateContent xmlns:mc="http://schemas.openxmlformats.org/markup-compatibility/2006">
              <mc:Choice xmlns:v="urn:schemas-microsoft-com:vml" Requires="v">
                <p:oleObj name="Worksheet" r:id="rId2" imgW="6616856" imgH="1835035" progId="Excel.Sheet.12">
                  <p:embed/>
                </p:oleObj>
              </mc:Choice>
              <mc:Fallback>
                <p:oleObj name="Worksheet" r:id="rId2" imgW="6616856" imgH="1835035" progId="Excel.Sheet.12">
                  <p:embed/>
                  <p:pic>
                    <p:nvPicPr>
                      <p:cNvPr id="2" name="オブジェクト 1">
                        <a:extLst>
                          <a:ext uri="{FF2B5EF4-FFF2-40B4-BE49-F238E27FC236}">
                            <a16:creationId xmlns:a16="http://schemas.microsoft.com/office/drawing/2014/main" id="{B68A8CC2-A832-81C3-DFD3-074168B236A3}"/>
                          </a:ext>
                        </a:extLst>
                      </p:cNvPr>
                      <p:cNvPicPr/>
                      <p:nvPr/>
                    </p:nvPicPr>
                    <p:blipFill>
                      <a:blip r:embed="rId3"/>
                      <a:stretch>
                        <a:fillRect/>
                      </a:stretch>
                    </p:blipFill>
                    <p:spPr>
                      <a:xfrm>
                        <a:off x="129546" y="1103086"/>
                        <a:ext cx="11932907" cy="3309257"/>
                      </a:xfrm>
                      <a:prstGeom prst="rect">
                        <a:avLst/>
                      </a:prstGeom>
                    </p:spPr>
                  </p:pic>
                </p:oleObj>
              </mc:Fallback>
            </mc:AlternateContent>
          </a:graphicData>
        </a:graphic>
      </p:graphicFrame>
    </p:spTree>
    <p:extLst>
      <p:ext uri="{BB962C8B-B14F-4D97-AF65-F5344CB8AC3E}">
        <p14:creationId xmlns:p14="http://schemas.microsoft.com/office/powerpoint/2010/main" val="462898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CEF8E7E8-621F-4E80-9939-419526CDA352}"/>
              </a:ext>
            </a:extLst>
          </p:cNvPr>
          <p:cNvGraphicFramePr>
            <a:graphicFrameLocks/>
          </p:cNvGraphicFramePr>
          <p:nvPr>
            <p:extLst>
              <p:ext uri="{D42A27DB-BD31-4B8C-83A1-F6EECF244321}">
                <p14:modId xmlns:p14="http://schemas.microsoft.com/office/powerpoint/2010/main" val="1327571641"/>
              </p:ext>
            </p:extLst>
          </p:nvPr>
        </p:nvGraphicFramePr>
        <p:xfrm>
          <a:off x="0" y="1181100"/>
          <a:ext cx="8432800" cy="5445168"/>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a:extLst>
              <a:ext uri="{FF2B5EF4-FFF2-40B4-BE49-F238E27FC236}">
                <a16:creationId xmlns:a16="http://schemas.microsoft.com/office/drawing/2014/main" id="{F5A36131-C95F-A402-1C44-0A7324FF4DCE}"/>
              </a:ext>
            </a:extLst>
          </p:cNvPr>
          <p:cNvSpPr txBox="1"/>
          <p:nvPr/>
        </p:nvSpPr>
        <p:spPr>
          <a:xfrm>
            <a:off x="685800" y="622301"/>
            <a:ext cx="8369300" cy="523220"/>
          </a:xfrm>
          <a:prstGeom prst="rect">
            <a:avLst/>
          </a:prstGeom>
          <a:noFill/>
        </p:spPr>
        <p:txBody>
          <a:bodyPr wrap="square" rtlCol="0">
            <a:spAutoFit/>
          </a:bodyPr>
          <a:lstStyle/>
          <a:p>
            <a:r>
              <a:rPr lang="ja-JP" altLang="en-US" sz="2800" dirty="0"/>
              <a:t>負荷比および電圧（バランサ無中性線無）</a:t>
            </a:r>
            <a:endParaRPr kumimoji="1" lang="ja-JP" altLang="en-US" sz="2800" dirty="0"/>
          </a:p>
        </p:txBody>
      </p:sp>
    </p:spTree>
    <p:extLst>
      <p:ext uri="{BB962C8B-B14F-4D97-AF65-F5344CB8AC3E}">
        <p14:creationId xmlns:p14="http://schemas.microsoft.com/office/powerpoint/2010/main" val="1088812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70E796B-CBC2-3B46-65A3-091EB96C44A0}"/>
              </a:ext>
            </a:extLst>
          </p:cNvPr>
          <p:cNvSpPr txBox="1"/>
          <p:nvPr/>
        </p:nvSpPr>
        <p:spPr>
          <a:xfrm>
            <a:off x="673100" y="640835"/>
            <a:ext cx="10439400" cy="523220"/>
          </a:xfrm>
          <a:prstGeom prst="rect">
            <a:avLst/>
          </a:prstGeom>
          <a:noFill/>
        </p:spPr>
        <p:txBody>
          <a:bodyPr wrap="square">
            <a:spAutoFit/>
          </a:bodyPr>
          <a:lstStyle/>
          <a:p>
            <a:r>
              <a:rPr lang="ja-JP" altLang="en-US" sz="2800" dirty="0"/>
              <a:t>負荷比および電流（バランサ無中性線無）</a:t>
            </a:r>
            <a:endParaRPr kumimoji="1" lang="ja-JP" altLang="en-US" sz="2800" dirty="0"/>
          </a:p>
        </p:txBody>
      </p:sp>
      <p:graphicFrame>
        <p:nvGraphicFramePr>
          <p:cNvPr id="5" name="グラフ 4">
            <a:extLst>
              <a:ext uri="{FF2B5EF4-FFF2-40B4-BE49-F238E27FC236}">
                <a16:creationId xmlns:a16="http://schemas.microsoft.com/office/drawing/2014/main" id="{D2E593BC-F949-4F25-8233-1E07959311FA}"/>
              </a:ext>
            </a:extLst>
          </p:cNvPr>
          <p:cNvGraphicFramePr>
            <a:graphicFrameLocks/>
          </p:cNvGraphicFramePr>
          <p:nvPr>
            <p:extLst>
              <p:ext uri="{D42A27DB-BD31-4B8C-83A1-F6EECF244321}">
                <p14:modId xmlns:p14="http://schemas.microsoft.com/office/powerpoint/2010/main" val="1132058055"/>
              </p:ext>
            </p:extLst>
          </p:nvPr>
        </p:nvGraphicFramePr>
        <p:xfrm>
          <a:off x="0" y="1696428"/>
          <a:ext cx="8366356" cy="49924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5589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オブジェクト 2">
            <a:extLst>
              <a:ext uri="{FF2B5EF4-FFF2-40B4-BE49-F238E27FC236}">
                <a16:creationId xmlns:a16="http://schemas.microsoft.com/office/drawing/2014/main" id="{DD93C22F-12B3-242C-6D8A-35129B7E8EEB}"/>
              </a:ext>
            </a:extLst>
          </p:cNvPr>
          <p:cNvGraphicFramePr>
            <a:graphicFrameLocks noChangeAspect="1"/>
          </p:cNvGraphicFramePr>
          <p:nvPr/>
        </p:nvGraphicFramePr>
        <p:xfrm>
          <a:off x="234949" y="960438"/>
          <a:ext cx="11677651" cy="3436702"/>
        </p:xfrm>
        <a:graphic>
          <a:graphicData uri="http://schemas.openxmlformats.org/presentationml/2006/ole">
            <mc:AlternateContent xmlns:mc="http://schemas.openxmlformats.org/markup-compatibility/2006">
              <mc:Choice xmlns:v="urn:schemas-microsoft-com:vml" Requires="v">
                <p:oleObj name="Worksheet" r:id="rId2" imgW="6235752" imgH="1835035" progId="Excel.Sheet.12">
                  <p:embed/>
                </p:oleObj>
              </mc:Choice>
              <mc:Fallback>
                <p:oleObj name="Worksheet" r:id="rId2" imgW="6235752" imgH="1835035" progId="Excel.Sheet.12">
                  <p:embed/>
                  <p:pic>
                    <p:nvPicPr>
                      <p:cNvPr id="3" name="オブジェクト 2">
                        <a:extLst>
                          <a:ext uri="{FF2B5EF4-FFF2-40B4-BE49-F238E27FC236}">
                            <a16:creationId xmlns:a16="http://schemas.microsoft.com/office/drawing/2014/main" id="{DD93C22F-12B3-242C-6D8A-35129B7E8EEB}"/>
                          </a:ext>
                        </a:extLst>
                      </p:cNvPr>
                      <p:cNvPicPr/>
                      <p:nvPr/>
                    </p:nvPicPr>
                    <p:blipFill>
                      <a:blip r:embed="rId3"/>
                      <a:stretch>
                        <a:fillRect/>
                      </a:stretch>
                    </p:blipFill>
                    <p:spPr>
                      <a:xfrm>
                        <a:off x="234949" y="960438"/>
                        <a:ext cx="11677651" cy="3436702"/>
                      </a:xfrm>
                      <a:prstGeom prst="rect">
                        <a:avLst/>
                      </a:prstGeom>
                    </p:spPr>
                  </p:pic>
                </p:oleObj>
              </mc:Fallback>
            </mc:AlternateContent>
          </a:graphicData>
        </a:graphic>
      </p:graphicFrame>
    </p:spTree>
    <p:extLst>
      <p:ext uri="{BB962C8B-B14F-4D97-AF65-F5344CB8AC3E}">
        <p14:creationId xmlns:p14="http://schemas.microsoft.com/office/powerpoint/2010/main" val="2207239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556918C5-6EB7-4F12-9BEE-8D5FC60E507D}"/>
              </a:ext>
            </a:extLst>
          </p:cNvPr>
          <p:cNvGraphicFramePr>
            <a:graphicFrameLocks/>
          </p:cNvGraphicFramePr>
          <p:nvPr>
            <p:extLst>
              <p:ext uri="{D42A27DB-BD31-4B8C-83A1-F6EECF244321}">
                <p14:modId xmlns:p14="http://schemas.microsoft.com/office/powerpoint/2010/main" val="11151216"/>
              </p:ext>
            </p:extLst>
          </p:nvPr>
        </p:nvGraphicFramePr>
        <p:xfrm>
          <a:off x="0" y="835024"/>
          <a:ext cx="8039100" cy="6022975"/>
        </p:xfrm>
        <a:graphic>
          <a:graphicData uri="http://schemas.openxmlformats.org/drawingml/2006/chart">
            <c:chart xmlns:c="http://schemas.openxmlformats.org/drawingml/2006/chart" xmlns:r="http://schemas.openxmlformats.org/officeDocument/2006/relationships" r:id="rId2"/>
          </a:graphicData>
        </a:graphic>
      </p:graphicFrame>
      <p:sp>
        <p:nvSpPr>
          <p:cNvPr id="4" name="テキスト ボックス 3">
            <a:extLst>
              <a:ext uri="{FF2B5EF4-FFF2-40B4-BE49-F238E27FC236}">
                <a16:creationId xmlns:a16="http://schemas.microsoft.com/office/drawing/2014/main" id="{8F47C875-8BFA-C875-57EE-D32F485AD22B}"/>
              </a:ext>
            </a:extLst>
          </p:cNvPr>
          <p:cNvSpPr txBox="1"/>
          <p:nvPr/>
        </p:nvSpPr>
        <p:spPr>
          <a:xfrm>
            <a:off x="419100" y="125969"/>
            <a:ext cx="7162800" cy="523220"/>
          </a:xfrm>
          <a:prstGeom prst="rect">
            <a:avLst/>
          </a:prstGeom>
          <a:noFill/>
        </p:spPr>
        <p:txBody>
          <a:bodyPr wrap="square">
            <a:spAutoFit/>
          </a:bodyPr>
          <a:lstStyle/>
          <a:p>
            <a:pPr algn="ctr" rtl="0">
              <a:defRPr sz="1800" b="0" i="0" u="none" strike="noStrike" kern="1200" spc="0" baseline="0">
                <a:solidFill>
                  <a:prstClr val="black">
                    <a:lumMod val="65000"/>
                    <a:lumOff val="35000"/>
                  </a:prstClr>
                </a:solidFill>
                <a:latin typeface="+mn-lt"/>
                <a:ea typeface="+mn-ea"/>
                <a:cs typeface="+mn-cs"/>
              </a:defRPr>
            </a:pPr>
            <a:r>
              <a:rPr lang="ja-JP" altLang="en-US" sz="2800" dirty="0"/>
              <a:t>負荷比および電圧（</a:t>
            </a:r>
            <a:r>
              <a:rPr lang="ja-JP" altLang="ja-JP" sz="2800" dirty="0"/>
              <a:t>バランサ有中性線無</a:t>
            </a:r>
            <a:r>
              <a:rPr lang="ja-JP" altLang="en-US" sz="2800" dirty="0"/>
              <a:t>）</a:t>
            </a:r>
            <a:endParaRPr lang="ja-JP" altLang="ja-JP" sz="2800" dirty="0"/>
          </a:p>
        </p:txBody>
      </p:sp>
    </p:spTree>
    <p:extLst>
      <p:ext uri="{BB962C8B-B14F-4D97-AF65-F5344CB8AC3E}">
        <p14:creationId xmlns:p14="http://schemas.microsoft.com/office/powerpoint/2010/main" val="3524100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97DB516-9AA0-0F3A-05CC-765539CF1102}"/>
              </a:ext>
            </a:extLst>
          </p:cNvPr>
          <p:cNvSpPr txBox="1"/>
          <p:nvPr/>
        </p:nvSpPr>
        <p:spPr>
          <a:xfrm>
            <a:off x="-419100" y="386835"/>
            <a:ext cx="80772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ja-JP" altLang="en-US" sz="2800" dirty="0"/>
              <a:t>負荷比および電流（</a:t>
            </a:r>
            <a:r>
              <a:rPr lang="ja-JP" altLang="en-US" sz="2800" b="0" i="0" u="none" strike="noStrike" kern="1200" spc="0" baseline="0" dirty="0">
                <a:solidFill>
                  <a:sysClr val="windowText" lastClr="000000">
                    <a:lumMod val="65000"/>
                    <a:lumOff val="35000"/>
                  </a:sysClr>
                </a:solidFill>
              </a:rPr>
              <a:t>バランサ</a:t>
            </a:r>
            <a:r>
              <a:rPr lang="ja-JP" altLang="en-US" sz="2800" dirty="0">
                <a:solidFill>
                  <a:sysClr val="windowText" lastClr="000000">
                    <a:lumMod val="65000"/>
                    <a:lumOff val="35000"/>
                  </a:sysClr>
                </a:solidFill>
              </a:rPr>
              <a:t>有</a:t>
            </a:r>
            <a:r>
              <a:rPr lang="ja-JP" altLang="en-US" sz="2800" b="0" i="0" u="none" strike="noStrike" kern="1200" spc="0" baseline="0" dirty="0">
                <a:solidFill>
                  <a:sysClr val="windowText" lastClr="000000">
                    <a:lumMod val="65000"/>
                    <a:lumOff val="35000"/>
                  </a:sysClr>
                </a:solidFill>
              </a:rPr>
              <a:t>中性線無）</a:t>
            </a:r>
            <a:endParaRPr lang="ja-JP" altLang="en-US" sz="1800" b="0" i="0" u="none" strike="noStrike" kern="1200" spc="0" baseline="0" dirty="0">
              <a:solidFill>
                <a:sysClr val="windowText" lastClr="000000">
                  <a:lumMod val="65000"/>
                  <a:lumOff val="35000"/>
                </a:sysClr>
              </a:solidFill>
            </a:endParaRPr>
          </a:p>
        </p:txBody>
      </p:sp>
      <p:graphicFrame>
        <p:nvGraphicFramePr>
          <p:cNvPr id="5" name="グラフ 4">
            <a:extLst>
              <a:ext uri="{FF2B5EF4-FFF2-40B4-BE49-F238E27FC236}">
                <a16:creationId xmlns:a16="http://schemas.microsoft.com/office/drawing/2014/main" id="{D2E29D07-1EFF-4738-A703-AD9580E3800A}"/>
              </a:ext>
            </a:extLst>
          </p:cNvPr>
          <p:cNvGraphicFramePr>
            <a:graphicFrameLocks/>
          </p:cNvGraphicFramePr>
          <p:nvPr>
            <p:extLst>
              <p:ext uri="{D42A27DB-BD31-4B8C-83A1-F6EECF244321}">
                <p14:modId xmlns:p14="http://schemas.microsoft.com/office/powerpoint/2010/main" val="3300732891"/>
              </p:ext>
            </p:extLst>
          </p:nvPr>
        </p:nvGraphicFramePr>
        <p:xfrm>
          <a:off x="100208" y="1155701"/>
          <a:ext cx="8270133" cy="5558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85400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オブジェクト 1">
            <a:extLst>
              <a:ext uri="{FF2B5EF4-FFF2-40B4-BE49-F238E27FC236}">
                <a16:creationId xmlns:a16="http://schemas.microsoft.com/office/drawing/2014/main" id="{7E3BC44E-A464-DE38-CC5B-23E1B4A6F91B}"/>
              </a:ext>
            </a:extLst>
          </p:cNvPr>
          <p:cNvGraphicFramePr>
            <a:graphicFrameLocks noChangeAspect="1"/>
          </p:cNvGraphicFramePr>
          <p:nvPr/>
        </p:nvGraphicFramePr>
        <p:xfrm>
          <a:off x="215900" y="732897"/>
          <a:ext cx="11518900" cy="3839633"/>
        </p:xfrm>
        <a:graphic>
          <a:graphicData uri="http://schemas.openxmlformats.org/presentationml/2006/ole">
            <mc:AlternateContent xmlns:mc="http://schemas.openxmlformats.org/markup-compatibility/2006">
              <mc:Choice xmlns:v="urn:schemas-microsoft-com:vml" Requires="v">
                <p:oleObj name="Worksheet" r:id="rId2" imgW="5505476" imgH="1835035" progId="Excel.Sheet.12">
                  <p:embed/>
                </p:oleObj>
              </mc:Choice>
              <mc:Fallback>
                <p:oleObj name="Worksheet" r:id="rId2" imgW="5505476" imgH="1835035" progId="Excel.Sheet.12">
                  <p:embed/>
                  <p:pic>
                    <p:nvPicPr>
                      <p:cNvPr id="2" name="オブジェクト 1">
                        <a:extLst>
                          <a:ext uri="{FF2B5EF4-FFF2-40B4-BE49-F238E27FC236}">
                            <a16:creationId xmlns:a16="http://schemas.microsoft.com/office/drawing/2014/main" id="{7E3BC44E-A464-DE38-CC5B-23E1B4A6F91B}"/>
                          </a:ext>
                        </a:extLst>
                      </p:cNvPr>
                      <p:cNvPicPr/>
                      <p:nvPr/>
                    </p:nvPicPr>
                    <p:blipFill>
                      <a:blip r:embed="rId3"/>
                      <a:stretch>
                        <a:fillRect/>
                      </a:stretch>
                    </p:blipFill>
                    <p:spPr>
                      <a:xfrm>
                        <a:off x="215900" y="732897"/>
                        <a:ext cx="11518900" cy="3839633"/>
                      </a:xfrm>
                      <a:prstGeom prst="rect">
                        <a:avLst/>
                      </a:prstGeom>
                    </p:spPr>
                  </p:pic>
                </p:oleObj>
              </mc:Fallback>
            </mc:AlternateContent>
          </a:graphicData>
        </a:graphic>
      </p:graphicFrame>
    </p:spTree>
    <p:extLst>
      <p:ext uri="{BB962C8B-B14F-4D97-AF65-F5344CB8AC3E}">
        <p14:creationId xmlns:p14="http://schemas.microsoft.com/office/powerpoint/2010/main" val="3462058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E3D0781C-03BF-4995-9820-49DD241EFA18}"/>
              </a:ext>
            </a:extLst>
          </p:cNvPr>
          <p:cNvGraphicFramePr>
            <a:graphicFrameLocks/>
          </p:cNvGraphicFramePr>
          <p:nvPr>
            <p:extLst>
              <p:ext uri="{D42A27DB-BD31-4B8C-83A1-F6EECF244321}">
                <p14:modId xmlns:p14="http://schemas.microsoft.com/office/powerpoint/2010/main" val="4269428103"/>
              </p:ext>
            </p:extLst>
          </p:nvPr>
        </p:nvGraphicFramePr>
        <p:xfrm>
          <a:off x="0" y="952500"/>
          <a:ext cx="8204200" cy="5905500"/>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a:extLst>
              <a:ext uri="{FF2B5EF4-FFF2-40B4-BE49-F238E27FC236}">
                <a16:creationId xmlns:a16="http://schemas.microsoft.com/office/drawing/2014/main" id="{587B2247-E7C3-312F-0D1D-2070FBBB81DF}"/>
              </a:ext>
            </a:extLst>
          </p:cNvPr>
          <p:cNvSpPr txBox="1"/>
          <p:nvPr/>
        </p:nvSpPr>
        <p:spPr>
          <a:xfrm>
            <a:off x="571500" y="385803"/>
            <a:ext cx="7124700" cy="523220"/>
          </a:xfrm>
          <a:prstGeom prst="rect">
            <a:avLst/>
          </a:prstGeom>
          <a:noFill/>
        </p:spPr>
        <p:txBody>
          <a:bodyPr wrap="square">
            <a:spAutoFit/>
          </a:bodyPr>
          <a:lstStyle/>
          <a:p>
            <a:r>
              <a:rPr lang="ja-JP" altLang="en-US" sz="2800" dirty="0"/>
              <a:t>負荷比および電圧（</a:t>
            </a:r>
            <a:r>
              <a:rPr lang="ja-JP" altLang="ja-JP" sz="2800" dirty="0"/>
              <a:t>バランサ有中性線有</a:t>
            </a:r>
            <a:r>
              <a:rPr lang="ja-JP" altLang="en-US" sz="2800" dirty="0"/>
              <a:t>）</a:t>
            </a:r>
          </a:p>
        </p:txBody>
      </p:sp>
    </p:spTree>
    <p:extLst>
      <p:ext uri="{BB962C8B-B14F-4D97-AF65-F5344CB8AC3E}">
        <p14:creationId xmlns:p14="http://schemas.microsoft.com/office/powerpoint/2010/main" val="1381132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3EF94C5-79B4-92E5-F249-09AF8EAC68E8}"/>
              </a:ext>
            </a:extLst>
          </p:cNvPr>
          <p:cNvSpPr txBox="1"/>
          <p:nvPr/>
        </p:nvSpPr>
        <p:spPr>
          <a:xfrm>
            <a:off x="672861" y="534838"/>
            <a:ext cx="5072332" cy="523220"/>
          </a:xfrm>
          <a:prstGeom prst="rect">
            <a:avLst/>
          </a:prstGeom>
          <a:noFill/>
        </p:spPr>
        <p:txBody>
          <a:bodyPr wrap="square" rtlCol="0">
            <a:spAutoFit/>
          </a:bodyPr>
          <a:lstStyle/>
          <a:p>
            <a:r>
              <a:rPr lang="en-US" altLang="ja-JP" sz="2800" dirty="0"/>
              <a:t>V</a:t>
            </a:r>
            <a:r>
              <a:rPr lang="ja-JP" altLang="en-US" sz="2800" baseline="-25000" dirty="0"/>
              <a:t>１</a:t>
            </a:r>
            <a:r>
              <a:rPr lang="en-US" altLang="ja-JP" sz="2800" dirty="0"/>
              <a:t>―V</a:t>
            </a:r>
            <a:r>
              <a:rPr lang="ja-JP" altLang="en-US" sz="2800" baseline="-25000" dirty="0"/>
              <a:t>２</a:t>
            </a:r>
            <a:r>
              <a:rPr lang="ja-JP" altLang="en-US" sz="2800" dirty="0"/>
              <a:t>グ</a:t>
            </a:r>
            <a:r>
              <a:rPr kumimoji="1" lang="ja-JP" altLang="en-US" sz="2800" dirty="0"/>
              <a:t>ラフを以下に表す。</a:t>
            </a:r>
          </a:p>
        </p:txBody>
      </p:sp>
      <p:graphicFrame>
        <p:nvGraphicFramePr>
          <p:cNvPr id="4" name="グラフ 3">
            <a:extLst>
              <a:ext uri="{FF2B5EF4-FFF2-40B4-BE49-F238E27FC236}">
                <a16:creationId xmlns:a16="http://schemas.microsoft.com/office/drawing/2014/main" id="{E63E3ADA-DD35-9308-53E4-00704E07CCFA}"/>
              </a:ext>
            </a:extLst>
          </p:cNvPr>
          <p:cNvGraphicFramePr>
            <a:graphicFrameLocks/>
          </p:cNvGraphicFramePr>
          <p:nvPr>
            <p:extLst>
              <p:ext uri="{D42A27DB-BD31-4B8C-83A1-F6EECF244321}">
                <p14:modId xmlns:p14="http://schemas.microsoft.com/office/powerpoint/2010/main" val="1709764275"/>
              </p:ext>
            </p:extLst>
          </p:nvPr>
        </p:nvGraphicFramePr>
        <p:xfrm>
          <a:off x="0" y="1454669"/>
          <a:ext cx="7988060" cy="503782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55CD17A-C14A-0A92-7DAA-E06172DD8941}"/>
                  </a:ext>
                </a:extLst>
              </p:cNvPr>
              <p:cNvSpPr txBox="1"/>
              <p:nvPr/>
            </p:nvSpPr>
            <p:spPr>
              <a:xfrm>
                <a:off x="7988060" y="1316168"/>
                <a:ext cx="3655300" cy="2045625"/>
              </a:xfrm>
              <a:prstGeom prst="rect">
                <a:avLst/>
              </a:prstGeom>
              <a:noFill/>
            </p:spPr>
            <p:txBody>
              <a:bodyPr wrap="square" lIns="0" tIns="0" rIns="0" bIns="0" rtlCol="0">
                <a:spAutoFit/>
              </a:bodyPr>
              <a:lstStyle/>
              <a:p>
                <a:r>
                  <a:rPr lang="ja-JP" altLang="en-US" sz="2400" dirty="0"/>
                  <a:t>一次側と二次側の電線の長さは同じであることと</a:t>
                </a:r>
                <a14:m>
                  <m:oMath xmlns:m="http://schemas.openxmlformats.org/officeDocument/2006/math">
                    <m:f>
                      <m:fPr>
                        <m:ctrlPr>
                          <a:rPr kumimoji="1" lang="en-US" altLang="ja-JP" sz="240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b="0" i="1" smtClean="0">
                                <a:latin typeface="Cambria Math" panose="02040503050406030204" pitchFamily="18" charset="0"/>
                              </a:rPr>
                              <m:t>2</m:t>
                            </m:r>
                          </m:sub>
                        </m:sSub>
                      </m:den>
                    </m:f>
                    <m:r>
                      <a:rPr kumimoji="1"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𝑁</m:t>
                            </m:r>
                          </m:e>
                          <m:sub>
                            <m:r>
                              <a:rPr lang="en-US" altLang="ja-JP" sz="2400" i="1">
                                <a:latin typeface="Cambria Math" panose="02040503050406030204" pitchFamily="18" charset="0"/>
                              </a:rPr>
                              <m:t>1</m:t>
                            </m:r>
                          </m:sub>
                        </m:sSub>
                      </m:num>
                      <m:den>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𝑁</m:t>
                            </m:r>
                          </m:e>
                          <m:sub>
                            <m:r>
                              <a:rPr lang="en-US" altLang="ja-JP" sz="2400" i="1">
                                <a:latin typeface="Cambria Math" panose="02040503050406030204" pitchFamily="18" charset="0"/>
                              </a:rPr>
                              <m:t>2</m:t>
                            </m:r>
                          </m:sub>
                        </m:sSub>
                      </m:den>
                    </m:f>
                  </m:oMath>
                </a14:m>
                <a:r>
                  <a:rPr kumimoji="1" lang="ja-JP" altLang="en-US" sz="2400" dirty="0"/>
                  <a:t>より、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oMath>
                </a14:m>
                <a:r>
                  <a:rPr kumimoji="1" lang="ja-JP" altLang="en-US" sz="2400" dirty="0"/>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oMath>
                </a14:m>
                <a:r>
                  <a:rPr kumimoji="1" lang="ja-JP" altLang="en-US" sz="2400" dirty="0"/>
                  <a:t>のグラフは右のようになるとわかる。</a:t>
                </a:r>
              </a:p>
            </p:txBody>
          </p:sp>
        </mc:Choice>
        <mc:Fallback xmlns="">
          <p:sp>
            <p:nvSpPr>
              <p:cNvPr id="3" name="テキスト ボックス 2">
                <a:extLst>
                  <a:ext uri="{FF2B5EF4-FFF2-40B4-BE49-F238E27FC236}">
                    <a16:creationId xmlns:a16="http://schemas.microsoft.com/office/drawing/2014/main" id="{855CD17A-C14A-0A92-7DAA-E06172DD8941}"/>
                  </a:ext>
                </a:extLst>
              </p:cNvPr>
              <p:cNvSpPr txBox="1">
                <a:spLocks noRot="1" noChangeAspect="1" noMove="1" noResize="1" noEditPoints="1" noAdjustHandles="1" noChangeArrowheads="1" noChangeShapeType="1" noTextEdit="1"/>
              </p:cNvSpPr>
              <p:nvPr/>
            </p:nvSpPr>
            <p:spPr>
              <a:xfrm>
                <a:off x="7988060" y="1316168"/>
                <a:ext cx="3655300" cy="2045625"/>
              </a:xfrm>
              <a:prstGeom prst="rect">
                <a:avLst/>
              </a:prstGeom>
              <a:blipFill>
                <a:blip r:embed="rId3"/>
                <a:stretch>
                  <a:fillRect l="-5000" t="-4776" b="-80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22659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0F7D978E-3B9A-45E2-A651-C533837F67A3}"/>
              </a:ext>
            </a:extLst>
          </p:cNvPr>
          <p:cNvGraphicFramePr>
            <a:graphicFrameLocks/>
          </p:cNvGraphicFramePr>
          <p:nvPr>
            <p:extLst>
              <p:ext uri="{D42A27DB-BD31-4B8C-83A1-F6EECF244321}">
                <p14:modId xmlns:p14="http://schemas.microsoft.com/office/powerpoint/2010/main" val="940326198"/>
              </p:ext>
            </p:extLst>
          </p:nvPr>
        </p:nvGraphicFramePr>
        <p:xfrm>
          <a:off x="1" y="989556"/>
          <a:ext cx="8383234" cy="5589648"/>
        </p:xfrm>
        <a:graphic>
          <a:graphicData uri="http://schemas.openxmlformats.org/drawingml/2006/chart">
            <c:chart xmlns:c="http://schemas.openxmlformats.org/drawingml/2006/chart" xmlns:r="http://schemas.openxmlformats.org/officeDocument/2006/relationships" r:id="rId2"/>
          </a:graphicData>
        </a:graphic>
      </p:graphicFrame>
      <p:sp>
        <p:nvSpPr>
          <p:cNvPr id="4" name="テキスト ボックス 3">
            <a:extLst>
              <a:ext uri="{FF2B5EF4-FFF2-40B4-BE49-F238E27FC236}">
                <a16:creationId xmlns:a16="http://schemas.microsoft.com/office/drawing/2014/main" id="{A15501A7-0E7F-E2C1-6A13-1B2A3F6429CC}"/>
              </a:ext>
            </a:extLst>
          </p:cNvPr>
          <p:cNvSpPr txBox="1"/>
          <p:nvPr/>
        </p:nvSpPr>
        <p:spPr>
          <a:xfrm>
            <a:off x="667010" y="278796"/>
            <a:ext cx="7399751" cy="523220"/>
          </a:xfrm>
          <a:prstGeom prst="rect">
            <a:avLst/>
          </a:prstGeom>
          <a:noFill/>
        </p:spPr>
        <p:txBody>
          <a:bodyPr wrap="square">
            <a:spAutoFit/>
          </a:bodyPr>
          <a:lstStyle/>
          <a:p>
            <a:r>
              <a:rPr lang="ja-JP" altLang="en-US" sz="2800" dirty="0"/>
              <a:t>負荷比および電流（</a:t>
            </a:r>
            <a:r>
              <a:rPr lang="ja-JP" altLang="ja-JP" sz="2800" dirty="0"/>
              <a:t>バランサ有中性線有</a:t>
            </a:r>
            <a:r>
              <a:rPr lang="ja-JP" altLang="en-US" sz="2800" dirty="0"/>
              <a:t>）</a:t>
            </a:r>
          </a:p>
        </p:txBody>
      </p:sp>
    </p:spTree>
    <p:extLst>
      <p:ext uri="{BB962C8B-B14F-4D97-AF65-F5344CB8AC3E}">
        <p14:creationId xmlns:p14="http://schemas.microsoft.com/office/powerpoint/2010/main" val="31720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AD9F0C6D-9B7C-7ABF-8FD8-0603F4642412}"/>
                  </a:ext>
                </a:extLst>
              </p:cNvPr>
              <p:cNvSpPr txBox="1"/>
              <p:nvPr/>
            </p:nvSpPr>
            <p:spPr>
              <a:xfrm>
                <a:off x="0" y="101600"/>
                <a:ext cx="11873948" cy="6863417"/>
              </a:xfrm>
              <a:prstGeom prst="rect">
                <a:avLst/>
              </a:prstGeom>
              <a:noFill/>
            </p:spPr>
            <p:txBody>
              <a:bodyPr wrap="square" rtlCol="0">
                <a:spAutoFit/>
              </a:bodyPr>
              <a:lstStyle/>
              <a:p>
                <a:r>
                  <a:rPr kumimoji="1" lang="ja-JP" altLang="en-US" sz="3200" dirty="0"/>
                  <a:t>＜考察＞</a:t>
                </a:r>
                <a:endParaRPr kumimoji="1" lang="en-US" altLang="ja-JP" sz="3200" dirty="0"/>
              </a:p>
              <a:p>
                <a:endParaRPr lang="en-US" altLang="ja-JP" sz="2400" dirty="0"/>
              </a:p>
              <a:p>
                <a:r>
                  <a:rPr kumimoji="1" lang="ja-JP" altLang="en-US" sz="2400" dirty="0"/>
                  <a:t>・まず、バランサがある場合、</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a:rPr kumimoji="1" lang="en-US" altLang="ja-JP" sz="2400" b="0" i="1" smtClean="0">
                            <a:latin typeface="Cambria Math" panose="02040503050406030204" pitchFamily="18" charset="0"/>
                          </a:rPr>
                          <m:t>𝑎</m:t>
                        </m:r>
                        <m:r>
                          <a:rPr kumimoji="1" lang="en-US" altLang="ja-JP" sz="2400" b="0" i="1" smtClean="0">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b="0" i="1" smtClean="0">
                            <a:latin typeface="Cambria Math" panose="02040503050406030204" pitchFamily="18" charset="0"/>
                          </a:rPr>
                          <m:t>𝑏</m:t>
                        </m:r>
                        <m:r>
                          <a:rPr lang="en-US" altLang="ja-JP" sz="2400" i="1">
                            <a:latin typeface="Cambria Math" panose="02040503050406030204" pitchFamily="18" charset="0"/>
                          </a:rPr>
                          <m:t>2</m:t>
                        </m:r>
                      </m:sub>
                    </m:sSub>
                  </m:oMath>
                </a14:m>
                <a:r>
                  <a:rPr kumimoji="1" lang="ja-JP" altLang="en-US" sz="2400" dirty="0"/>
                  <a:t>がバランサされ、</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𝑛</m:t>
                        </m:r>
                        <m:r>
                          <a:rPr lang="en-US" altLang="ja-JP" sz="2400" i="1">
                            <a:latin typeface="Cambria Math" panose="02040503050406030204" pitchFamily="18" charset="0"/>
                          </a:rPr>
                          <m:t>2</m:t>
                        </m:r>
                      </m:sub>
                    </m:sSub>
                  </m:oMath>
                </a14:m>
                <a:r>
                  <a:rPr lang="ja-JP" altLang="en-US" sz="2400" b="0" dirty="0"/>
                  <a:t>が最小限に抑えられる。よって、</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b="0" dirty="0"/>
                  <a:t>の間の電圧降下がなくなるので、</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b="0" dirty="0"/>
                  <a:t>はどちらもほぼ同じ値をとり、</a:t>
                </a:r>
                <a:r>
                  <a:rPr lang="en-US" altLang="ja-JP" sz="2400" b="0" dirty="0"/>
                  <a:t>100V</a:t>
                </a:r>
                <a:r>
                  <a:rPr lang="ja-JP" altLang="en-US" sz="2400" b="0" dirty="0"/>
                  <a:t>を超えることはない。</a:t>
                </a:r>
                <a:endParaRPr lang="en-US" altLang="ja-JP" sz="2400" b="0" dirty="0"/>
              </a:p>
              <a:p>
                <a:r>
                  <a:rPr lang="ja-JP" altLang="en-US" sz="2400" dirty="0"/>
                  <a:t>また、中性線がある場合、中性線に電流が流れることで中性線の抵抗による電圧降下が発生し、</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b="0" dirty="0"/>
                  <a:t>間の電圧降下が小さくなり、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b="0" dirty="0"/>
                  <a:t>はどちらも</a:t>
                </a:r>
                <a:r>
                  <a:rPr lang="en-US" altLang="ja-JP" sz="2400" dirty="0"/>
                  <a:t>100V</a:t>
                </a:r>
                <a:r>
                  <a:rPr lang="ja-JP" altLang="en-US" sz="2400" dirty="0"/>
                  <a:t>を超えることはない。</a:t>
                </a:r>
                <a:endParaRPr lang="en-US" altLang="ja-JP" sz="2400" dirty="0"/>
              </a:p>
              <a:p>
                <a:endParaRPr lang="en-US" altLang="ja-JP" sz="2400" b="0" dirty="0"/>
              </a:p>
              <a:p>
                <a:r>
                  <a:rPr lang="ja-JP" altLang="en-US" sz="2400" dirty="0"/>
                  <a:t>・</a:t>
                </a:r>
                <a:r>
                  <a:rPr lang="ja-JP" altLang="en-US" sz="2400" b="0" dirty="0"/>
                  <a:t>また、</a:t>
                </a:r>
                <a:r>
                  <a:rPr lang="ja-JP" altLang="en-US" sz="2400" dirty="0"/>
                  <a:t>バランサがない場合の中性線のありなしでの電圧の変化について、中性線があるなしに関わらず</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b="0" dirty="0"/>
                  <a:t>間の電圧降下は発生する。しかし、中性線がある場合は前述したとおり、</a:t>
                </a:r>
                <a:r>
                  <a:rPr lang="ja-JP" altLang="en-US" sz="2400" dirty="0"/>
                  <a:t>中性線の抵抗による電圧降下が発生し、</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dirty="0"/>
                  <a:t>間の電圧降下が小さくなる</a:t>
                </a:r>
                <a14:m>
                  <m:oMath xmlns:m="http://schemas.openxmlformats.org/officeDocument/2006/math">
                    <m:r>
                      <a:rPr lang="ja-JP" altLang="en-US" sz="2400" i="1" smtClean="0">
                        <a:latin typeface="Cambria Math" panose="02040503050406030204" pitchFamily="18" charset="0"/>
                      </a:rPr>
                      <m:t>ことで</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dirty="0"/>
                  <a:t>はどちらも</a:t>
                </a:r>
                <a:r>
                  <a:rPr lang="en-US" altLang="ja-JP" sz="2400" dirty="0"/>
                  <a:t>100V</a:t>
                </a:r>
                <a:r>
                  <a:rPr lang="ja-JP" altLang="en-US" sz="2400" dirty="0"/>
                  <a:t>を超えることはない。</a:t>
                </a:r>
                <a:endParaRPr lang="en-US" altLang="ja-JP" sz="2400" dirty="0"/>
              </a:p>
              <a:p>
                <a:r>
                  <a:rPr lang="ja-JP" altLang="en-US" sz="2400" dirty="0"/>
                  <a:t>また、電流の変化については、中性線がある場合は、</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b="0" i="1" smtClean="0">
                            <a:latin typeface="Cambria Math" panose="02040503050406030204" pitchFamily="18" charset="0"/>
                          </a:rPr>
                          <m:t>𝑎</m:t>
                        </m:r>
                        <m:r>
                          <a:rPr lang="en-US" altLang="ja-JP" sz="2400" i="1">
                            <a:latin typeface="Cambria Math" panose="02040503050406030204" pitchFamily="18" charset="0"/>
                          </a:rPr>
                          <m:t>2</m:t>
                        </m:r>
                      </m:sub>
                    </m:sSub>
                  </m:oMath>
                </a14:m>
                <a:r>
                  <a:rPr lang="ja-JP" altLang="en-US" sz="2400" dirty="0"/>
                  <a:t>が</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b="0" i="1" smtClean="0">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dirty="0"/>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b="0" i="1" smtClean="0">
                            <a:latin typeface="Cambria Math" panose="02040503050406030204" pitchFamily="18" charset="0"/>
                          </a:rPr>
                          <m:t>𝑛</m:t>
                        </m:r>
                        <m:r>
                          <a:rPr lang="en-US" altLang="ja-JP" sz="2400" i="1">
                            <a:latin typeface="Cambria Math" panose="02040503050406030204" pitchFamily="18" charset="0"/>
                          </a:rPr>
                          <m:t>2</m:t>
                        </m:r>
                      </m:sub>
                    </m:sSub>
                  </m:oMath>
                </a14:m>
                <a:r>
                  <a:rPr lang="ja-JP" altLang="en-US" sz="2400" dirty="0"/>
                  <a:t>に分かれて流れるので、必然的に、</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oMath>
                </a14:m>
                <a:r>
                  <a:rPr lang="ja-JP" altLang="en-US" sz="2400" dirty="0"/>
                  <a:t>の方が大きくなる。そして、負荷比による</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𝑛</m:t>
                        </m:r>
                        <m:r>
                          <a:rPr lang="en-US" altLang="ja-JP" sz="2400" i="1">
                            <a:latin typeface="Cambria Math" panose="02040503050406030204" pitchFamily="18" charset="0"/>
                          </a:rPr>
                          <m:t>2</m:t>
                        </m:r>
                      </m:sub>
                    </m:sSub>
                  </m:oMath>
                </a14:m>
                <a:r>
                  <a:rPr lang="ja-JP" altLang="en-US" sz="2400" dirty="0"/>
                  <a:t>の増加に伴い、</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dirty="0"/>
                  <a:t>の差が大きくなる。</a:t>
                </a:r>
                <a:endParaRPr lang="en-US" altLang="ja-JP" sz="2400" dirty="0"/>
              </a:p>
              <a:p>
                <a:r>
                  <a:rPr lang="ja-JP" altLang="en-US" sz="2400" dirty="0"/>
                  <a:t>中性線がない場合、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b="0" i="1" smtClean="0">
                            <a:latin typeface="Cambria Math" panose="02040503050406030204" pitchFamily="18" charset="0"/>
                          </a:rPr>
                          <m:t>𝑛</m:t>
                        </m:r>
                        <m:r>
                          <a:rPr lang="en-US" altLang="ja-JP" sz="2400" i="1">
                            <a:latin typeface="Cambria Math" panose="02040503050406030204" pitchFamily="18" charset="0"/>
                          </a:rPr>
                          <m:t>2</m:t>
                        </m:r>
                      </m:sub>
                    </m:sSub>
                  </m:oMath>
                </a14:m>
                <a:r>
                  <a:rPr lang="ja-JP" altLang="en-US" sz="2400" dirty="0"/>
                  <a:t>が流れないので、</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dirty="0"/>
                  <a:t>はほぼ等しい値を取り、負荷比による変化も小さい。</a:t>
                </a:r>
                <a:endParaRPr lang="en-US" altLang="ja-JP" sz="2400" dirty="0"/>
              </a:p>
            </p:txBody>
          </p:sp>
        </mc:Choice>
        <mc:Fallback xmlns="">
          <p:sp>
            <p:nvSpPr>
              <p:cNvPr id="2" name="テキスト ボックス 1">
                <a:extLst>
                  <a:ext uri="{FF2B5EF4-FFF2-40B4-BE49-F238E27FC236}">
                    <a16:creationId xmlns:a16="http://schemas.microsoft.com/office/drawing/2014/main" id="{AD9F0C6D-9B7C-7ABF-8FD8-0603F4642412}"/>
                  </a:ext>
                </a:extLst>
              </p:cNvPr>
              <p:cNvSpPr txBox="1">
                <a:spLocks noRot="1" noChangeAspect="1" noMove="1" noResize="1" noEditPoints="1" noAdjustHandles="1" noChangeArrowheads="1" noChangeShapeType="1" noTextEdit="1"/>
              </p:cNvSpPr>
              <p:nvPr/>
            </p:nvSpPr>
            <p:spPr>
              <a:xfrm>
                <a:off x="0" y="101600"/>
                <a:ext cx="11873948" cy="6863417"/>
              </a:xfrm>
              <a:prstGeom prst="rect">
                <a:avLst/>
              </a:prstGeom>
              <a:blipFill>
                <a:blip r:embed="rId2"/>
                <a:stretch>
                  <a:fillRect l="-1283" t="-1155" r="-719" b="-106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3450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218943-CEF0-D397-ED34-7B4BA48F6460}"/>
              </a:ext>
            </a:extLst>
          </p:cNvPr>
          <p:cNvSpPr txBox="1"/>
          <p:nvPr/>
        </p:nvSpPr>
        <p:spPr>
          <a:xfrm>
            <a:off x="1002082" y="688933"/>
            <a:ext cx="6313118" cy="954107"/>
          </a:xfrm>
          <a:prstGeom prst="rect">
            <a:avLst/>
          </a:prstGeom>
          <a:noFill/>
        </p:spPr>
        <p:txBody>
          <a:bodyPr wrap="square" rtlCol="0">
            <a:spAutoFit/>
          </a:bodyPr>
          <a:lstStyle/>
          <a:p>
            <a:r>
              <a:rPr kumimoji="1" lang="ja-JP" altLang="en-US" sz="2800" dirty="0"/>
              <a:t>次に、一次電圧と変圧比の関係のグラフを以下に示す。</a:t>
            </a:r>
          </a:p>
        </p:txBody>
      </p:sp>
      <p:graphicFrame>
        <p:nvGraphicFramePr>
          <p:cNvPr id="3" name="グラフ 2">
            <a:extLst>
              <a:ext uri="{FF2B5EF4-FFF2-40B4-BE49-F238E27FC236}">
                <a16:creationId xmlns:a16="http://schemas.microsoft.com/office/drawing/2014/main" id="{B66CFE70-9CEA-4DB1-B5AE-8FEFD518FC73}"/>
              </a:ext>
            </a:extLst>
          </p:cNvPr>
          <p:cNvGraphicFramePr>
            <a:graphicFrameLocks/>
          </p:cNvGraphicFramePr>
          <p:nvPr/>
        </p:nvGraphicFramePr>
        <p:xfrm>
          <a:off x="751562" y="2154478"/>
          <a:ext cx="6437046" cy="3694402"/>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AACCD86-F6B8-60E4-E9F6-3DCC252A4A9E}"/>
                  </a:ext>
                </a:extLst>
              </p:cNvPr>
              <p:cNvSpPr txBox="1"/>
              <p:nvPr/>
            </p:nvSpPr>
            <p:spPr>
              <a:xfrm>
                <a:off x="7188608" y="1671943"/>
                <a:ext cx="4598384" cy="3970318"/>
              </a:xfrm>
              <a:prstGeom prst="rect">
                <a:avLst/>
              </a:prstGeom>
              <a:noFill/>
            </p:spPr>
            <p:txBody>
              <a:bodyPr wrap="square" rtlCol="0">
                <a:spAutoFit/>
              </a:bodyPr>
              <a:lstStyle/>
              <a:p>
                <a:r>
                  <a:rPr kumimoji="1" lang="ja-JP" altLang="en-US" sz="2800" dirty="0"/>
                  <a:t>グラフより、</a:t>
                </a:r>
                <a:r>
                  <a:rPr lang="en-US" altLang="ja-JP" sz="2800" dirty="0"/>
                  <a:t> V</a:t>
                </a:r>
                <a:r>
                  <a:rPr lang="ja-JP" altLang="en-US" sz="2800" baseline="-25000" dirty="0"/>
                  <a:t>１ </a:t>
                </a:r>
                <a:r>
                  <a:rPr lang="ja-JP" altLang="en-US" sz="2800" dirty="0"/>
                  <a:t>＝</a:t>
                </a:r>
                <a:r>
                  <a:rPr lang="en-US" altLang="ja-JP" sz="2800" dirty="0"/>
                  <a:t>125V</a:t>
                </a:r>
                <a:r>
                  <a:rPr lang="ja-JP" altLang="en-US" sz="2800" dirty="0"/>
                  <a:t>以外の時は測定された誤差は実験機の誤差範囲の</a:t>
                </a:r>
                <a:r>
                  <a:rPr lang="en-US" altLang="ja-JP" sz="2800" dirty="0"/>
                  <a:t>0.5%</a:t>
                </a:r>
                <a:r>
                  <a:rPr lang="ja-JP" altLang="en-US" sz="2800" dirty="0"/>
                  <a:t>内（</a:t>
                </a:r>
                <a:r>
                  <a:rPr lang="en-US" altLang="ja-JP" sz="2800" dirty="0"/>
                  <a:t>0.75V</a:t>
                </a:r>
                <a:r>
                  <a:rPr lang="ja-JP" altLang="en-US" sz="2800" dirty="0"/>
                  <a:t>）であるので、変圧比</a:t>
                </a:r>
                <a14:m>
                  <m:oMath xmlns:m="http://schemas.openxmlformats.org/officeDocument/2006/math">
                    <m:r>
                      <a:rPr lang="en-US" altLang="ja-JP" sz="2800" b="0" i="1" smtClean="0">
                        <a:latin typeface="Cambria Math" panose="02040503050406030204" pitchFamily="18" charset="0"/>
                      </a:rPr>
                      <m:t>𝑎</m:t>
                    </m:r>
                  </m:oMath>
                </a14:m>
                <a:r>
                  <a:rPr kumimoji="1" lang="ja-JP" altLang="en-US" sz="2800" dirty="0"/>
                  <a:t>は</a:t>
                </a:r>
                <a:r>
                  <a:rPr lang="ja-JP" altLang="en-US" sz="2800" dirty="0"/>
                  <a:t>１と言える。</a:t>
                </a:r>
                <a:r>
                  <a:rPr lang="en-US" altLang="ja-JP" sz="2800" dirty="0"/>
                  <a:t> V</a:t>
                </a:r>
                <a:r>
                  <a:rPr lang="ja-JP" altLang="en-US" sz="2800" baseline="-25000" dirty="0"/>
                  <a:t>１ </a:t>
                </a:r>
                <a:r>
                  <a:rPr lang="ja-JP" altLang="en-US" sz="2800" dirty="0"/>
                  <a:t>＝</a:t>
                </a:r>
                <a:r>
                  <a:rPr lang="en-US" altLang="ja-JP" sz="2800" dirty="0"/>
                  <a:t>125V</a:t>
                </a:r>
                <a:r>
                  <a:rPr lang="ja-JP" altLang="en-US" sz="2800" dirty="0"/>
                  <a:t>のときは、巻き線抵抗の熱による損失により、誤差が大きくなったと考えられる。</a:t>
                </a:r>
                <a:endParaRPr kumimoji="1" lang="ja-JP" altLang="en-US" sz="2800" dirty="0"/>
              </a:p>
            </p:txBody>
          </p:sp>
        </mc:Choice>
        <mc:Fallback xmlns="">
          <p:sp>
            <p:nvSpPr>
              <p:cNvPr id="4" name="テキスト ボックス 3">
                <a:extLst>
                  <a:ext uri="{FF2B5EF4-FFF2-40B4-BE49-F238E27FC236}">
                    <a16:creationId xmlns:a16="http://schemas.microsoft.com/office/drawing/2014/main" id="{CAACCD86-F6B8-60E4-E9F6-3DCC252A4A9E}"/>
                  </a:ext>
                </a:extLst>
              </p:cNvPr>
              <p:cNvSpPr txBox="1">
                <a:spLocks noRot="1" noChangeAspect="1" noMove="1" noResize="1" noEditPoints="1" noAdjustHandles="1" noChangeArrowheads="1" noChangeShapeType="1" noTextEdit="1"/>
              </p:cNvSpPr>
              <p:nvPr/>
            </p:nvSpPr>
            <p:spPr>
              <a:xfrm>
                <a:off x="7188608" y="1671943"/>
                <a:ext cx="4598384" cy="3970318"/>
              </a:xfrm>
              <a:prstGeom prst="rect">
                <a:avLst/>
              </a:prstGeom>
              <a:blipFill>
                <a:blip r:embed="rId3"/>
                <a:stretch>
                  <a:fillRect l="-2649" t="-1380" r="-2252" b="-33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8552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FBAA3-7945-E95B-CA7E-2C4D897D5E55}"/>
              </a:ext>
            </a:extLst>
          </p:cNvPr>
          <p:cNvSpPr>
            <a:spLocks noGrp="1"/>
          </p:cNvSpPr>
          <p:nvPr>
            <p:ph type="title"/>
          </p:nvPr>
        </p:nvSpPr>
        <p:spPr/>
        <p:txBody>
          <a:bodyPr/>
          <a:lstStyle/>
          <a:p>
            <a:r>
              <a:rPr lang="ja-JP" altLang="en-US" dirty="0"/>
              <a:t>実験</a:t>
            </a:r>
            <a:r>
              <a:rPr lang="en-US" altLang="ja-JP" dirty="0"/>
              <a:t>1.3</a:t>
            </a:r>
            <a:r>
              <a:rPr lang="ja-JP" altLang="en-US" dirty="0"/>
              <a:t>　無負荷試験</a:t>
            </a:r>
          </a:p>
        </p:txBody>
      </p:sp>
      <p:sp>
        <p:nvSpPr>
          <p:cNvPr id="3" name="コンテンツ プレースホルダー 2">
            <a:extLst>
              <a:ext uri="{FF2B5EF4-FFF2-40B4-BE49-F238E27FC236}">
                <a16:creationId xmlns:a16="http://schemas.microsoft.com/office/drawing/2014/main" id="{B53E33F5-42CC-9360-D956-97A07E939282}"/>
              </a:ext>
            </a:extLst>
          </p:cNvPr>
          <p:cNvSpPr>
            <a:spLocks noGrp="1"/>
          </p:cNvSpPr>
          <p:nvPr>
            <p:ph idx="1"/>
          </p:nvPr>
        </p:nvSpPr>
        <p:spPr/>
        <p:txBody>
          <a:bodyPr/>
          <a:lstStyle/>
          <a:p>
            <a:r>
              <a:rPr kumimoji="1" lang="ja-JP" altLang="en-US" dirty="0"/>
              <a:t>変圧器の２大損失のひとつである鉄損、励磁電流および飽和度を測定し、鉄損および無負荷力率を計算する</a:t>
            </a:r>
          </a:p>
          <a:p>
            <a:endParaRPr lang="ja-JP" altLang="en-US" dirty="0"/>
          </a:p>
        </p:txBody>
      </p:sp>
      <p:pic>
        <p:nvPicPr>
          <p:cNvPr id="5" name="図 4">
            <a:extLst>
              <a:ext uri="{FF2B5EF4-FFF2-40B4-BE49-F238E27FC236}">
                <a16:creationId xmlns:a16="http://schemas.microsoft.com/office/drawing/2014/main" id="{4C58EE92-ABCD-150C-2B45-DD830AA8409E}"/>
              </a:ext>
            </a:extLst>
          </p:cNvPr>
          <p:cNvPicPr>
            <a:picLocks noChangeAspect="1"/>
          </p:cNvPicPr>
          <p:nvPr/>
        </p:nvPicPr>
        <p:blipFill>
          <a:blip r:embed="rId2"/>
          <a:stretch>
            <a:fillRect/>
          </a:stretch>
        </p:blipFill>
        <p:spPr>
          <a:xfrm>
            <a:off x="1129128" y="3087205"/>
            <a:ext cx="10378975" cy="2726680"/>
          </a:xfrm>
          <a:prstGeom prst="rect">
            <a:avLst/>
          </a:prstGeom>
        </p:spPr>
      </p:pic>
    </p:spTree>
    <p:extLst>
      <p:ext uri="{BB962C8B-B14F-4D97-AF65-F5344CB8AC3E}">
        <p14:creationId xmlns:p14="http://schemas.microsoft.com/office/powerpoint/2010/main" val="352533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コンテンツ プレースホルダー 5">
                <a:extLst>
                  <a:ext uri="{FF2B5EF4-FFF2-40B4-BE49-F238E27FC236}">
                    <a16:creationId xmlns:a16="http://schemas.microsoft.com/office/drawing/2014/main" id="{8CACD8A6-BE3B-C63E-EFBB-6A6528C53251}"/>
                  </a:ext>
                </a:extLst>
              </p:cNvPr>
              <p:cNvSpPr>
                <a:spLocks noGrp="1"/>
              </p:cNvSpPr>
              <p:nvPr>
                <p:ph idx="1"/>
              </p:nvPr>
            </p:nvSpPr>
            <p:spPr/>
            <p:txBody>
              <a:bodyPr/>
              <a:lstStyle/>
              <a:p>
                <a:pPr marL="0" indent="0">
                  <a:buNone/>
                </a:pPr>
                <a:r>
                  <a:rPr lang="ja-JP" altLang="en-US" dirty="0"/>
                  <a:t>入力（鉄損）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𝛼</m:t>
                        </m:r>
                      </m:e>
                      <m:sub>
                        <m:r>
                          <a:rPr lang="en-US" altLang="ja-JP" b="0" i="1" smtClean="0">
                            <a:latin typeface="Cambria Math" panose="02040503050406030204" pitchFamily="18" charset="0"/>
                          </a:rPr>
                          <m:t>0</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𝑊</m:t>
                        </m:r>
                      </m:e>
                      <m:sub>
                        <m:r>
                          <a:rPr lang="en-US" altLang="ja-JP" b="0" i="1" smtClean="0">
                            <a:latin typeface="Cambria Math" panose="02040503050406030204" pitchFamily="18" charset="0"/>
                          </a:rPr>
                          <m:t>01</m:t>
                        </m:r>
                      </m:sub>
                    </m:sSub>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𝑊</m:t>
                        </m:r>
                      </m:e>
                    </m:d>
                  </m:oMath>
                </a14:m>
                <a:r>
                  <a:rPr lang="ja-JP" altLang="en-US" dirty="0"/>
                  <a:t>　　　　　            </a:t>
                </a:r>
                <a:r>
                  <a:rPr lang="en-US" altLang="ja-JP" dirty="0"/>
                  <a:t>(1)</a:t>
                </a:r>
              </a:p>
              <a:p>
                <a:pPr marL="0" indent="0">
                  <a:buNone/>
                </a:pPr>
                <a:r>
                  <a:rPr lang="ja-JP" altLang="en-US" dirty="0"/>
                  <a:t>無負荷力率　　　　　　</a:t>
                </a:r>
                <a14:m>
                  <m:oMath xmlns:m="http://schemas.openxmlformats.org/officeDocument/2006/math">
                    <m:r>
                      <a:rPr lang="en-US" altLang="ja-JP" b="0" i="1" smtClean="0">
                        <a:latin typeface="Cambria Math" panose="02040503050406030204" pitchFamily="18" charset="0"/>
                      </a:rPr>
                      <m:t>𝑐𝑜𝑠</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𝜑</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𝑉</m:t>
                        </m:r>
                      </m:e>
                      <m:sub>
                        <m:r>
                          <a:rPr lang="en-US" altLang="ja-JP" b="0" i="1" smtClean="0">
                            <a:latin typeface="Cambria Math" panose="02040503050406030204" pitchFamily="18" charset="0"/>
                          </a:rPr>
                          <m:t>01</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01</m:t>
                        </m:r>
                      </m:sub>
                    </m:sSub>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m:t>
                        </m:r>
                      </m:e>
                    </m:d>
                  </m:oMath>
                </a14:m>
                <a:r>
                  <a:rPr lang="en-US" altLang="ja-JP" dirty="0"/>
                  <a:t>       (2)</a:t>
                </a:r>
              </a:p>
              <a:p>
                <a:pPr marL="0" indent="0">
                  <a:buNone/>
                </a:pPr>
                <a:r>
                  <a:rPr lang="ja-JP" altLang="en-US" dirty="0"/>
                  <a:t>励磁</a:t>
                </a:r>
                <a14:m>
                  <m:oMath xmlns:m="http://schemas.openxmlformats.org/officeDocument/2006/math">
                    <m:r>
                      <a:rPr lang="ja-JP" altLang="en-US" i="1" smtClean="0">
                        <a:latin typeface="Cambria Math" panose="02040503050406030204" pitchFamily="18" charset="0"/>
                      </a:rPr>
                      <m:t>アドミタンス</m:t>
                    </m:r>
                    <m:r>
                      <a:rPr lang="ja-JP" altLang="en-US" i="1">
                        <a:latin typeface="Cambria Math" panose="02040503050406030204" pitchFamily="18" charset="0"/>
                      </a:rPr>
                      <m:t>　</m:t>
                    </m:r>
                    <m:r>
                      <a:rPr lang="ja-JP" altLang="en-US" i="1" smtClean="0">
                        <a:latin typeface="Cambria Math" panose="02040503050406030204" pitchFamily="18" charset="0"/>
                      </a:rPr>
                      <m:t>　</m:t>
                    </m:r>
                    <m:r>
                      <a:rPr lang="ja-JP" altLang="en-US" i="1">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𝑌</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01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𝑊</m:t>
                        </m:r>
                      </m:e>
                      <m:sub>
                        <m:r>
                          <a:rPr lang="en-US" altLang="ja-JP" b="0" i="1" smtClean="0">
                            <a:latin typeface="Cambria Math" panose="02040503050406030204" pitchFamily="18" charset="0"/>
                          </a:rPr>
                          <m:t>01</m:t>
                        </m:r>
                      </m:sub>
                    </m:sSub>
                  </m:oMath>
                </a14:m>
                <a:r>
                  <a:rPr lang="en-US" altLang="ja-JP" dirty="0"/>
                  <a:t>                                  (3)</a:t>
                </a:r>
              </a:p>
              <a:p>
                <a:pPr marL="0" indent="0">
                  <a:buNone/>
                </a:pPr>
                <a:r>
                  <a:rPr lang="ja-JP" altLang="en-US" dirty="0"/>
                  <a:t>励磁</a:t>
                </a:r>
                <a14:m>
                  <m:oMath xmlns:m="http://schemas.openxmlformats.org/officeDocument/2006/math">
                    <m:r>
                      <a:rPr lang="ja-JP" altLang="en-US" i="1">
                        <a:latin typeface="Cambria Math" panose="02040503050406030204" pitchFamily="18" charset="0"/>
                      </a:rPr>
                      <m:t>コンダクタンス</m:t>
                    </m:r>
                    <m:r>
                      <a:rPr lang="ja-JP" altLang="en-US" i="1" smtClean="0">
                        <a:latin typeface="Cambria Math" panose="02040503050406030204" pitchFamily="18" charset="0"/>
                      </a:rPr>
                      <m:t>　</m:t>
                    </m:r>
                    <m:r>
                      <a:rPr lang="ja-JP" altLang="en-US" i="1">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𝑔</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01</m:t>
                        </m:r>
                      </m:sub>
                    </m:sSub>
                    <m:sSup>
                      <m:sSupPr>
                        <m:ctrlPr>
                          <a:rPr lang="en-US" altLang="ja-JP" b="0" i="1" smtClean="0">
                            <a:latin typeface="Cambria Math" panose="02040503050406030204" pitchFamily="18" charset="0"/>
                          </a:rPr>
                        </m:ctrlPr>
                      </m:sSup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𝑉</m:t>
                            </m:r>
                          </m:e>
                          <m:sub>
                            <m:r>
                              <a:rPr lang="en-US" altLang="ja-JP" b="0" i="1" smtClean="0">
                                <a:latin typeface="Cambria Math" panose="02040503050406030204" pitchFamily="18" charset="0"/>
                              </a:rPr>
                              <m:t>01</m:t>
                            </m:r>
                          </m:sub>
                        </m:sSub>
                      </m:e>
                      <m:sup>
                        <m:r>
                          <a:rPr lang="en-US" altLang="ja-JP" b="0" i="1" smtClean="0">
                            <a:latin typeface="Cambria Math" panose="02040503050406030204" pitchFamily="18" charset="0"/>
                          </a:rPr>
                          <m:t>2</m:t>
                        </m:r>
                      </m:sup>
                    </m:sSup>
                  </m:oMath>
                </a14:m>
                <a:r>
                  <a:rPr lang="en-US" altLang="ja-JP" b="0" dirty="0"/>
                  <a:t>                                  (4)</a:t>
                </a:r>
              </a:p>
              <a:p>
                <a:pPr marL="0" indent="0">
                  <a:buNone/>
                </a:pPr>
                <a:r>
                  <a:rPr lang="ja-JP" altLang="en-US" dirty="0"/>
                  <a:t>励磁</a:t>
                </a:r>
                <a14:m>
                  <m:oMath xmlns:m="http://schemas.openxmlformats.org/officeDocument/2006/math">
                    <m:r>
                      <a:rPr lang="ja-JP" altLang="en-US" i="1">
                        <a:latin typeface="Cambria Math" panose="02040503050406030204" pitchFamily="18" charset="0"/>
                      </a:rPr>
                      <m:t>サセプタンス</m:t>
                    </m:r>
                    <m:r>
                      <a:rPr lang="ja-JP" altLang="en-US" i="1" smtClean="0">
                        <a:latin typeface="Cambria Math" panose="02040503050406030204" pitchFamily="18" charset="0"/>
                      </a:rPr>
                      <m:t>　</m:t>
                    </m:r>
                    <m:r>
                      <a:rPr lang="ja-JP" altLang="en-US" i="1">
                        <a:latin typeface="Cambria Math" panose="02040503050406030204" pitchFamily="18" charset="0"/>
                      </a:rPr>
                      <m:t>　</m:t>
                    </m:r>
                    <m:r>
                      <a:rPr lang="ja-JP" altLang="en-US" i="1" smtClean="0">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𝑏</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sSup>
                          <m:sSupPr>
                            <m:ctrlPr>
                              <a:rPr lang="en-US" altLang="ja-JP" b="0" i="1" smtClean="0">
                                <a:latin typeface="Cambria Math" panose="02040503050406030204" pitchFamily="18" charset="0"/>
                              </a:rPr>
                            </m:ctrlPr>
                          </m:sSup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𝑌</m:t>
                                </m:r>
                              </m:e>
                              <m:sub>
                                <m:r>
                                  <a:rPr lang="en-US" altLang="ja-JP" b="0" i="1" smtClean="0">
                                    <a:latin typeface="Cambria Math" panose="02040503050406030204" pitchFamily="18" charset="0"/>
                                  </a:rPr>
                                  <m:t>0</m:t>
                                </m:r>
                              </m:sub>
                            </m:sSub>
                          </m:e>
                          <m:sup>
                            <m:r>
                              <a:rPr lang="en-US" altLang="ja-JP" b="0" i="1" smtClean="0">
                                <a:latin typeface="Cambria Math" panose="02040503050406030204" pitchFamily="18" charset="0"/>
                              </a:rPr>
                              <m:t>2</m:t>
                            </m:r>
                          </m:sup>
                        </m:sSup>
                        <m:r>
                          <m:rPr>
                            <m:nor/>
                          </m:rPr>
                          <a:rPr lang="en-US" altLang="ja-JP" dirty="0"/>
                          <m:t>−</m:t>
                        </m:r>
                        <m:r>
                          <m:rPr>
                            <m:nor/>
                          </m:rPr>
                          <a:rPr lang="en-US" altLang="ja-JP" b="0" dirty="0"/>
                          <m:t> </m:t>
                        </m:r>
                        <m:sSup>
                          <m:sSupPr>
                            <m:ctrlPr>
                              <a:rPr lang="en-US" altLang="ja-JP" b="0" i="1" smtClean="0">
                                <a:latin typeface="Cambria Math" panose="02040503050406030204" pitchFamily="18" charset="0"/>
                              </a:rPr>
                            </m:ctrlPr>
                          </m:sSup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𝑔</m:t>
                                </m:r>
                              </m:e>
                              <m:sub>
                                <m:r>
                                  <a:rPr lang="en-US" altLang="ja-JP" b="0" i="1" smtClean="0">
                                    <a:latin typeface="Cambria Math" panose="02040503050406030204" pitchFamily="18" charset="0"/>
                                  </a:rPr>
                                  <m:t>0</m:t>
                                </m:r>
                              </m:sub>
                            </m:sSub>
                          </m:e>
                          <m:sup>
                            <m:r>
                              <a:rPr lang="en-US" altLang="ja-JP" b="0" i="1" smtClean="0">
                                <a:latin typeface="Cambria Math" panose="02040503050406030204" pitchFamily="18" charset="0"/>
                              </a:rPr>
                              <m:t>2</m:t>
                            </m:r>
                          </m:sup>
                        </m:sSup>
                      </m:e>
                    </m:rad>
                  </m:oMath>
                </a14:m>
                <a:r>
                  <a:rPr lang="en-US" altLang="ja-JP" dirty="0"/>
                  <a:t>                             (5)</a:t>
                </a:r>
              </a:p>
              <a:p>
                <a:pPr marL="0" indent="0">
                  <a:buNone/>
                </a:pPr>
                <a:r>
                  <a:rPr lang="ja-JP" altLang="en-US" dirty="0"/>
                  <a:t>電力計の倍率</a:t>
                </a:r>
                <a14:m>
                  <m:oMath xmlns:m="http://schemas.openxmlformats.org/officeDocument/2006/math">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𝛼</m:t>
                        </m:r>
                      </m:e>
                      <m:sub>
                        <m:r>
                          <a:rPr lang="en-US" altLang="ja-JP" b="0" i="1" smtClean="0">
                            <a:latin typeface="Cambria Math" panose="02040503050406030204" pitchFamily="18" charset="0"/>
                          </a:rPr>
                          <m:t>0</m:t>
                        </m:r>
                      </m:sub>
                    </m:sSub>
                  </m:oMath>
                </a14:m>
                <a:r>
                  <a:rPr lang="ja-JP" altLang="en-US" dirty="0"/>
                  <a:t>は今回</a:t>
                </a:r>
                <a:r>
                  <a:rPr lang="en-US" altLang="ja-JP" dirty="0"/>
                  <a:t>0.2</a:t>
                </a:r>
                <a:r>
                  <a:rPr lang="ja-JP" altLang="en-US" dirty="0"/>
                  <a:t>である</a:t>
                </a:r>
              </a:p>
            </p:txBody>
          </p:sp>
        </mc:Choice>
        <mc:Fallback xmlns="">
          <p:sp>
            <p:nvSpPr>
              <p:cNvPr id="6" name="コンテンツ プレースホルダー 5">
                <a:extLst>
                  <a:ext uri="{FF2B5EF4-FFF2-40B4-BE49-F238E27FC236}">
                    <a16:creationId xmlns:a16="http://schemas.microsoft.com/office/drawing/2014/main" id="{8CACD8A6-BE3B-C63E-EFBB-6A6528C5325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3296512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5622</TotalTime>
  <Words>3936</Words>
  <Application>Microsoft Office PowerPoint</Application>
  <PresentationFormat>ワイド画面</PresentationFormat>
  <Paragraphs>233</Paragraphs>
  <Slides>61</Slides>
  <Notes>2</Notes>
  <HiddenSlides>0</HiddenSlides>
  <MMClips>0</MMClips>
  <ScaleCrop>false</ScaleCrop>
  <HeadingPairs>
    <vt:vector size="8" baseType="variant">
      <vt:variant>
        <vt:lpstr>使用されているフォント</vt:lpstr>
      </vt:variant>
      <vt:variant>
        <vt:i4>6</vt:i4>
      </vt:variant>
      <vt:variant>
        <vt:lpstr>テーマ</vt:lpstr>
      </vt:variant>
      <vt:variant>
        <vt:i4>1</vt:i4>
      </vt:variant>
      <vt:variant>
        <vt:lpstr>埋め込まれた OLE サーバー</vt:lpstr>
      </vt:variant>
      <vt:variant>
        <vt:i4>1</vt:i4>
      </vt:variant>
      <vt:variant>
        <vt:lpstr>スライド タイトル</vt:lpstr>
      </vt:variant>
      <vt:variant>
        <vt:i4>61</vt:i4>
      </vt:variant>
    </vt:vector>
  </HeadingPairs>
  <TitlesOfParts>
    <vt:vector size="69" baseType="lpstr">
      <vt:lpstr>CIDFont+F2</vt:lpstr>
      <vt:lpstr>CIDFont+F4</vt:lpstr>
      <vt:lpstr>游ゴシック</vt:lpstr>
      <vt:lpstr>游ゴシック Light</vt:lpstr>
      <vt:lpstr>Arial</vt:lpstr>
      <vt:lpstr>Cambria Math</vt:lpstr>
      <vt:lpstr>Office テーマ</vt:lpstr>
      <vt:lpstr>Worksheet</vt:lpstr>
      <vt:lpstr>単相変圧器と誘導機の特性測定と低圧配電方式の特徴把握</vt:lpstr>
      <vt:lpstr>実験1.1　抵抗測定試験</vt:lpstr>
      <vt:lpstr>PowerPoint プレゼンテーション</vt:lpstr>
      <vt:lpstr>実験1.2　変圧比試験</vt:lpstr>
      <vt:lpstr>PowerPoint プレゼンテーション</vt:lpstr>
      <vt:lpstr>PowerPoint プレゼンテーション</vt:lpstr>
      <vt:lpstr>PowerPoint プレゼンテーション</vt:lpstr>
      <vt:lpstr>実験1.3　無負荷試験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実験1.4　短絡試験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悠斗 渡辺</dc:creator>
  <cp:lastModifiedBy>悠斗 渡辺</cp:lastModifiedBy>
  <cp:revision>1</cp:revision>
  <dcterms:created xsi:type="dcterms:W3CDTF">2024-07-21T04:36:01Z</dcterms:created>
  <dcterms:modified xsi:type="dcterms:W3CDTF">2024-07-30T00:52:32Z</dcterms:modified>
</cp:coreProperties>
</file>